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21"/>
  </p:notesMasterIdLst>
  <p:handoutMasterIdLst>
    <p:handoutMasterId r:id="rId122"/>
  </p:handoutMasterIdLst>
  <p:sldIdLst>
    <p:sldId id="256" r:id="rId2"/>
    <p:sldId id="760" r:id="rId3"/>
    <p:sldId id="761" r:id="rId4"/>
    <p:sldId id="762" r:id="rId5"/>
    <p:sldId id="763" r:id="rId6"/>
    <p:sldId id="764" r:id="rId7"/>
    <p:sldId id="765" r:id="rId8"/>
    <p:sldId id="776" r:id="rId9"/>
    <p:sldId id="766" r:id="rId10"/>
    <p:sldId id="767" r:id="rId11"/>
    <p:sldId id="768" r:id="rId12"/>
    <p:sldId id="769" r:id="rId13"/>
    <p:sldId id="770" r:id="rId14"/>
    <p:sldId id="771" r:id="rId15"/>
    <p:sldId id="772" r:id="rId16"/>
    <p:sldId id="773" r:id="rId17"/>
    <p:sldId id="774" r:id="rId18"/>
    <p:sldId id="775" r:id="rId19"/>
    <p:sldId id="777" r:id="rId20"/>
    <p:sldId id="778" r:id="rId21"/>
    <p:sldId id="779" r:id="rId22"/>
    <p:sldId id="780" r:id="rId23"/>
    <p:sldId id="781" r:id="rId24"/>
    <p:sldId id="782" r:id="rId25"/>
    <p:sldId id="783" r:id="rId26"/>
    <p:sldId id="784" r:id="rId27"/>
    <p:sldId id="785" r:id="rId28"/>
    <p:sldId id="786" r:id="rId29"/>
    <p:sldId id="787" r:id="rId30"/>
    <p:sldId id="788" r:id="rId31"/>
    <p:sldId id="789" r:id="rId32"/>
    <p:sldId id="790" r:id="rId33"/>
    <p:sldId id="791" r:id="rId34"/>
    <p:sldId id="792" r:id="rId35"/>
    <p:sldId id="796" r:id="rId36"/>
    <p:sldId id="793" r:id="rId37"/>
    <p:sldId id="794" r:id="rId38"/>
    <p:sldId id="795" r:id="rId39"/>
    <p:sldId id="797" r:id="rId40"/>
    <p:sldId id="799" r:id="rId41"/>
    <p:sldId id="800" r:id="rId42"/>
    <p:sldId id="801" r:id="rId43"/>
    <p:sldId id="802" r:id="rId44"/>
    <p:sldId id="803" r:id="rId45"/>
    <p:sldId id="804" r:id="rId46"/>
    <p:sldId id="805" r:id="rId47"/>
    <p:sldId id="806" r:id="rId48"/>
    <p:sldId id="807" r:id="rId49"/>
    <p:sldId id="808" r:id="rId50"/>
    <p:sldId id="809" r:id="rId51"/>
    <p:sldId id="810" r:id="rId52"/>
    <p:sldId id="811" r:id="rId53"/>
    <p:sldId id="812" r:id="rId54"/>
    <p:sldId id="813" r:id="rId55"/>
    <p:sldId id="814" r:id="rId56"/>
    <p:sldId id="815" r:id="rId57"/>
    <p:sldId id="816" r:id="rId58"/>
    <p:sldId id="817" r:id="rId59"/>
    <p:sldId id="818" r:id="rId60"/>
    <p:sldId id="819" r:id="rId61"/>
    <p:sldId id="820" r:id="rId62"/>
    <p:sldId id="821" r:id="rId63"/>
    <p:sldId id="822" r:id="rId64"/>
    <p:sldId id="823" r:id="rId65"/>
    <p:sldId id="824" r:id="rId66"/>
    <p:sldId id="825" r:id="rId67"/>
    <p:sldId id="832" r:id="rId68"/>
    <p:sldId id="826" r:id="rId69"/>
    <p:sldId id="827" r:id="rId70"/>
    <p:sldId id="828" r:id="rId71"/>
    <p:sldId id="829" r:id="rId72"/>
    <p:sldId id="830" r:id="rId73"/>
    <p:sldId id="831" r:id="rId74"/>
    <p:sldId id="833" r:id="rId75"/>
    <p:sldId id="834" r:id="rId76"/>
    <p:sldId id="835" r:id="rId77"/>
    <p:sldId id="836" r:id="rId78"/>
    <p:sldId id="837" r:id="rId79"/>
    <p:sldId id="838" r:id="rId80"/>
    <p:sldId id="839" r:id="rId81"/>
    <p:sldId id="840" r:id="rId82"/>
    <p:sldId id="841" r:id="rId83"/>
    <p:sldId id="842" r:id="rId84"/>
    <p:sldId id="843" r:id="rId85"/>
    <p:sldId id="844" r:id="rId86"/>
    <p:sldId id="845" r:id="rId87"/>
    <p:sldId id="846" r:id="rId88"/>
    <p:sldId id="847" r:id="rId89"/>
    <p:sldId id="848" r:id="rId90"/>
    <p:sldId id="849" r:id="rId91"/>
    <p:sldId id="850" r:id="rId92"/>
    <p:sldId id="851" r:id="rId93"/>
    <p:sldId id="852" r:id="rId94"/>
    <p:sldId id="853" r:id="rId95"/>
    <p:sldId id="854" r:id="rId96"/>
    <p:sldId id="855" r:id="rId97"/>
    <p:sldId id="856" r:id="rId98"/>
    <p:sldId id="857" r:id="rId99"/>
    <p:sldId id="858" r:id="rId100"/>
    <p:sldId id="859" r:id="rId101"/>
    <p:sldId id="860" r:id="rId102"/>
    <p:sldId id="861" r:id="rId103"/>
    <p:sldId id="862" r:id="rId104"/>
    <p:sldId id="863" r:id="rId105"/>
    <p:sldId id="864" r:id="rId106"/>
    <p:sldId id="865" r:id="rId107"/>
    <p:sldId id="866" r:id="rId108"/>
    <p:sldId id="867" r:id="rId109"/>
    <p:sldId id="868" r:id="rId110"/>
    <p:sldId id="869" r:id="rId111"/>
    <p:sldId id="870" r:id="rId112"/>
    <p:sldId id="871" r:id="rId113"/>
    <p:sldId id="872" r:id="rId114"/>
    <p:sldId id="873" r:id="rId115"/>
    <p:sldId id="874" r:id="rId116"/>
    <p:sldId id="875" r:id="rId117"/>
    <p:sldId id="876" r:id="rId118"/>
    <p:sldId id="877" r:id="rId119"/>
    <p:sldId id="748" r:id="rId120"/>
  </p:sldIdLst>
  <p:sldSz cx="9144000" cy="6858000" type="screen4x3"/>
  <p:notesSz cx="6858000" cy="9144000"/>
  <p:defaultTextStyle>
    <a:defPPr>
      <a:defRPr lang="zh-CN"/>
    </a:defPPr>
    <a:lvl1pPr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buFont typeface="Arial" pitchFamily="34" charset="0"/>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86550" autoAdjust="0"/>
  </p:normalViewPr>
  <p:slideViewPr>
    <p:cSldViewPr>
      <p:cViewPr varScale="1">
        <p:scale>
          <a:sx n="71" d="100"/>
          <a:sy n="71" d="100"/>
        </p:scale>
        <p:origin x="-141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4818" name="页眉占位符 34817"/>
          <p:cNvSpPr>
            <a:spLocks noGrp="1"/>
          </p:cNvSpPr>
          <p:nvPr>
            <p:ph type="hdr" sz="quarter"/>
          </p:nvPr>
        </p:nvSpPr>
        <p:spPr>
          <a:xfrm>
            <a:off x="0" y="0"/>
            <a:ext cx="2971800" cy="457200"/>
          </a:xfrm>
          <a:prstGeom prst="rect">
            <a:avLst/>
          </a:prstGeom>
          <a:noFill/>
          <a:ln w="9525">
            <a:noFill/>
          </a:ln>
        </p:spPr>
        <p:txBody>
          <a:bodyPr/>
          <a:lstStyle>
            <a:lvl1pPr>
              <a:defRPr sz="1200" noProof="1"/>
            </a:lvl1pPr>
          </a:lstStyle>
          <a:p>
            <a:pPr>
              <a:defRPr/>
            </a:pPr>
            <a:endParaRPr lang="zh-CN"/>
          </a:p>
        </p:txBody>
      </p:sp>
      <p:sp>
        <p:nvSpPr>
          <p:cNvPr id="34819" name="日期占位符 34818"/>
          <p:cNvSpPr>
            <a:spLocks noGrp="1"/>
          </p:cNvSpPr>
          <p:nvPr>
            <p:ph type="dt" sz="quarter" idx="1"/>
          </p:nvPr>
        </p:nvSpPr>
        <p:spPr>
          <a:xfrm>
            <a:off x="3886200" y="0"/>
            <a:ext cx="2971800" cy="457200"/>
          </a:xfrm>
          <a:prstGeom prst="rect">
            <a:avLst/>
          </a:prstGeom>
          <a:noFill/>
          <a:ln w="9525">
            <a:noFill/>
          </a:ln>
        </p:spPr>
        <p:txBody>
          <a:bodyPr/>
          <a:lstStyle>
            <a:lvl1pPr algn="r">
              <a:defRPr sz="1200" noProof="1"/>
            </a:lvl1pPr>
          </a:lstStyle>
          <a:p>
            <a:pPr>
              <a:defRPr/>
            </a:pPr>
            <a:endParaRPr lang="zh-CN" altLang="en-US"/>
          </a:p>
        </p:txBody>
      </p:sp>
      <p:sp>
        <p:nvSpPr>
          <p:cNvPr id="34820" name="页脚占位符 34819"/>
          <p:cNvSpPr>
            <a:spLocks noGrp="1"/>
          </p:cNvSpPr>
          <p:nvPr>
            <p:ph type="ftr" sz="quarter" idx="2"/>
          </p:nvPr>
        </p:nvSpPr>
        <p:spPr>
          <a:xfrm>
            <a:off x="0" y="8686800"/>
            <a:ext cx="2971800" cy="457200"/>
          </a:xfrm>
          <a:prstGeom prst="rect">
            <a:avLst/>
          </a:prstGeom>
          <a:noFill/>
          <a:ln w="9525">
            <a:noFill/>
          </a:ln>
        </p:spPr>
        <p:txBody>
          <a:bodyPr anchor="b"/>
          <a:lstStyle>
            <a:lvl1pPr>
              <a:defRPr sz="1200" noProof="1"/>
            </a:lvl1pPr>
          </a:lstStyle>
          <a:p>
            <a:pPr>
              <a:defRPr/>
            </a:pPr>
            <a:endParaRPr lang="zh-CN"/>
          </a:p>
        </p:txBody>
      </p:sp>
      <p:sp>
        <p:nvSpPr>
          <p:cNvPr id="34821" name="灯片编号占位符 34820"/>
          <p:cNvSpPr>
            <a:spLocks noGrp="1"/>
          </p:cNvSpPr>
          <p:nvPr>
            <p:ph type="sldNum" sz="quarter" idx="3"/>
          </p:nvPr>
        </p:nvSpPr>
        <p:spPr>
          <a:xfrm>
            <a:off x="3886200" y="8686800"/>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a:defRPr sz="1200"/>
            </a:lvl1pPr>
          </a:lstStyle>
          <a:p>
            <a:pPr>
              <a:defRPr/>
            </a:pPr>
            <a:fld id="{17CA7308-0E15-4A57-9277-012F08327FB6}" type="slidenum">
              <a:rPr lang="zh-CN" altLang="en-US"/>
              <a:pPr>
                <a:defRPr/>
              </a:pPr>
              <a:t>‹#›</a:t>
            </a:fld>
            <a:endParaRPr lang="zh-CN" altLang="en-US"/>
          </a:p>
        </p:txBody>
      </p:sp>
    </p:spTree>
    <p:extLst>
      <p:ext uri="{BB962C8B-B14F-4D97-AF65-F5344CB8AC3E}">
        <p14:creationId xmlns:p14="http://schemas.microsoft.com/office/powerpoint/2010/main" val="30354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482" name="页眉占位符 20481"/>
          <p:cNvSpPr>
            <a:spLocks noGrp="1"/>
          </p:cNvSpPr>
          <p:nvPr>
            <p:ph type="hdr" sz="quarter"/>
          </p:nvPr>
        </p:nvSpPr>
        <p:spPr>
          <a:xfrm>
            <a:off x="0" y="0"/>
            <a:ext cx="2971800" cy="457200"/>
          </a:xfrm>
          <a:prstGeom prst="rect">
            <a:avLst/>
          </a:prstGeom>
          <a:noFill/>
          <a:ln w="9525">
            <a:noFill/>
          </a:ln>
        </p:spPr>
        <p:txBody>
          <a:bodyPr/>
          <a:lstStyle>
            <a:lvl1pPr>
              <a:defRPr sz="1200" noProof="1"/>
            </a:lvl1pPr>
          </a:lstStyle>
          <a:p>
            <a:pPr>
              <a:defRPr/>
            </a:pPr>
            <a:endParaRPr lang="zh-CN"/>
          </a:p>
        </p:txBody>
      </p:sp>
      <p:sp>
        <p:nvSpPr>
          <p:cNvPr id="20483" name="日期占位符 20482"/>
          <p:cNvSpPr>
            <a:spLocks noGrp="1"/>
          </p:cNvSpPr>
          <p:nvPr>
            <p:ph type="dt" idx="1"/>
          </p:nvPr>
        </p:nvSpPr>
        <p:spPr>
          <a:xfrm>
            <a:off x="3886200" y="0"/>
            <a:ext cx="2971800" cy="457200"/>
          </a:xfrm>
          <a:prstGeom prst="rect">
            <a:avLst/>
          </a:prstGeom>
          <a:noFill/>
          <a:ln w="9525">
            <a:noFill/>
          </a:ln>
        </p:spPr>
        <p:txBody>
          <a:bodyPr/>
          <a:lstStyle>
            <a:lvl1pPr algn="r">
              <a:defRPr sz="1200" noProof="1"/>
            </a:lvl1pPr>
          </a:lstStyle>
          <a:p>
            <a:pPr>
              <a:defRPr/>
            </a:pPr>
            <a:endParaRPr lang="zh-CN" altLang="en-US"/>
          </a:p>
        </p:txBody>
      </p:sp>
      <p:sp>
        <p:nvSpPr>
          <p:cNvPr id="23556" name="幻灯片图像占位符 20483"/>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文本占位符 20484"/>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页脚占位符 20485"/>
          <p:cNvSpPr>
            <a:spLocks noGrp="1"/>
          </p:cNvSpPr>
          <p:nvPr>
            <p:ph type="ftr" sz="quarter" idx="4"/>
          </p:nvPr>
        </p:nvSpPr>
        <p:spPr>
          <a:xfrm>
            <a:off x="0" y="8686800"/>
            <a:ext cx="2971800" cy="457200"/>
          </a:xfrm>
          <a:prstGeom prst="rect">
            <a:avLst/>
          </a:prstGeom>
          <a:noFill/>
          <a:ln w="9525">
            <a:noFill/>
          </a:ln>
        </p:spPr>
        <p:txBody>
          <a:bodyPr anchor="b"/>
          <a:lstStyle>
            <a:lvl1pPr>
              <a:defRPr sz="1200" noProof="1"/>
            </a:lvl1pPr>
          </a:lstStyle>
          <a:p>
            <a:pPr>
              <a:defRPr/>
            </a:pPr>
            <a:endParaRPr lang="zh-CN"/>
          </a:p>
        </p:txBody>
      </p:sp>
      <p:sp>
        <p:nvSpPr>
          <p:cNvPr id="20487" name="灯片编号占位符 20486"/>
          <p:cNvSpPr>
            <a:spLocks noGrp="1"/>
          </p:cNvSpPr>
          <p:nvPr>
            <p:ph type="sldNum" sz="quarter" idx="5"/>
          </p:nvPr>
        </p:nvSpPr>
        <p:spPr>
          <a:xfrm>
            <a:off x="3886200" y="8686800"/>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a:defRPr sz="1200"/>
            </a:lvl1pPr>
          </a:lstStyle>
          <a:p>
            <a:pPr>
              <a:defRPr/>
            </a:pPr>
            <a:fld id="{0AE78B60-BA4E-4735-B8A9-0E2E1E64D3D6}" type="slidenum">
              <a:rPr lang="zh-CN" altLang="en-US"/>
              <a:pPr>
                <a:defRPr/>
              </a:pPr>
              <a:t>‹#›</a:t>
            </a:fld>
            <a:endParaRPr lang="zh-CN" altLang="en-US"/>
          </a:p>
        </p:txBody>
      </p:sp>
    </p:spTree>
    <p:extLst>
      <p:ext uri="{BB962C8B-B14F-4D97-AF65-F5344CB8AC3E}">
        <p14:creationId xmlns:p14="http://schemas.microsoft.com/office/powerpoint/2010/main" val="15168331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A0CAC339-60D6-43F0-A479-B2975971A1E3}" type="slidenum">
              <a:rPr lang="en-US" altLang="ko-KR"/>
              <a:pPr>
                <a:defRPr/>
              </a:pPr>
              <a:t>‹#›</a:t>
            </a:fld>
            <a:endParaRPr lang="en-US" altLang="ko-KR"/>
          </a:p>
        </p:txBody>
      </p:sp>
    </p:spTree>
    <p:extLst>
      <p:ext uri="{BB962C8B-B14F-4D97-AF65-F5344CB8AC3E}">
        <p14:creationId xmlns:p14="http://schemas.microsoft.com/office/powerpoint/2010/main" val="676755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7155A0F4-C2D7-4CC5-8052-F6A35ADFC0C9}" type="slidenum">
              <a:rPr lang="en-US" altLang="ko-KR"/>
              <a:pPr>
                <a:defRPr/>
              </a:pPr>
              <a:t>‹#›</a:t>
            </a:fld>
            <a:endParaRPr lang="en-US" altLang="ko-KR"/>
          </a:p>
        </p:txBody>
      </p:sp>
    </p:spTree>
    <p:extLst>
      <p:ext uri="{BB962C8B-B14F-4D97-AF65-F5344CB8AC3E}">
        <p14:creationId xmlns:p14="http://schemas.microsoft.com/office/powerpoint/2010/main" val="72868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85800" y="609600"/>
            <a:ext cx="5716657" cy="54864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8C27B73D-5A6B-4292-8CB4-2C87A0381090}" type="slidenum">
              <a:rPr lang="en-US" altLang="ko-KR"/>
              <a:pPr>
                <a:defRPr/>
              </a:pPr>
              <a:t>‹#›</a:t>
            </a:fld>
            <a:endParaRPr lang="en-US" altLang="ko-KR"/>
          </a:p>
        </p:txBody>
      </p:sp>
    </p:spTree>
    <p:extLst>
      <p:ext uri="{BB962C8B-B14F-4D97-AF65-F5344CB8AC3E}">
        <p14:creationId xmlns:p14="http://schemas.microsoft.com/office/powerpoint/2010/main" val="616340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页脚占位符 51204"/>
          <p:cNvSpPr>
            <a:spLocks noGrp="1"/>
          </p:cNvSpPr>
          <p:nvPr>
            <p:ph type="ftr" sz="quarter" idx="10"/>
          </p:nvPr>
        </p:nvSpPr>
        <p:spPr>
          <a:ln/>
        </p:spPr>
        <p:txBody>
          <a:bodyPr/>
          <a:lstStyle>
            <a:lvl1pPr>
              <a:defRPr/>
            </a:lvl1pPr>
          </a:lstStyle>
          <a:p>
            <a:pPr>
              <a:defRPr/>
            </a:pPr>
            <a:fld id="{C8D4960B-E3CE-4C5B-BD05-F3614E6F0E19}" type="slidenum">
              <a:rPr lang="en-US" altLang="ko-KR"/>
              <a:pPr>
                <a:defRPr/>
              </a:pPr>
              <a:t>‹#›</a:t>
            </a:fld>
            <a:endParaRPr lang="en-US" altLang="ko-KR"/>
          </a:p>
        </p:txBody>
      </p:sp>
    </p:spTree>
    <p:extLst>
      <p:ext uri="{BB962C8B-B14F-4D97-AF65-F5344CB8AC3E}">
        <p14:creationId xmlns:p14="http://schemas.microsoft.com/office/powerpoint/2010/main" val="576445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页脚占位符 51204"/>
          <p:cNvSpPr>
            <a:spLocks noGrp="1"/>
          </p:cNvSpPr>
          <p:nvPr>
            <p:ph type="ftr" sz="quarter" idx="10"/>
          </p:nvPr>
        </p:nvSpPr>
        <p:spPr>
          <a:ln/>
        </p:spPr>
        <p:txBody>
          <a:bodyPr/>
          <a:lstStyle>
            <a:lvl1pPr>
              <a:defRPr/>
            </a:lvl1pPr>
          </a:lstStyle>
          <a:p>
            <a:pPr>
              <a:defRPr/>
            </a:pPr>
            <a:fld id="{624874C0-EB8B-4827-8069-ADBF703A6774}" type="slidenum">
              <a:rPr lang="en-US" altLang="ko-KR"/>
              <a:pPr>
                <a:defRPr/>
              </a:pPr>
              <a:t>‹#›</a:t>
            </a:fld>
            <a:endParaRPr lang="en-US" altLang="ko-KR"/>
          </a:p>
        </p:txBody>
      </p:sp>
    </p:spTree>
    <p:extLst>
      <p:ext uri="{BB962C8B-B14F-4D97-AF65-F5344CB8AC3E}">
        <p14:creationId xmlns:p14="http://schemas.microsoft.com/office/powerpoint/2010/main" val="3351941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51204"/>
          <p:cNvSpPr>
            <a:spLocks noGrp="1"/>
          </p:cNvSpPr>
          <p:nvPr>
            <p:ph type="ftr" sz="quarter" idx="10"/>
          </p:nvPr>
        </p:nvSpPr>
        <p:spPr>
          <a:ln/>
        </p:spPr>
        <p:txBody>
          <a:bodyPr/>
          <a:lstStyle>
            <a:lvl1pPr>
              <a:defRPr/>
            </a:lvl1pPr>
          </a:lstStyle>
          <a:p>
            <a:pPr>
              <a:defRPr/>
            </a:pPr>
            <a:fld id="{7C758AF7-4590-417D-942B-5F43CDF26F79}" type="slidenum">
              <a:rPr lang="en-US" altLang="ko-KR"/>
              <a:pPr>
                <a:defRPr/>
              </a:pPr>
              <a:t>‹#›</a:t>
            </a:fld>
            <a:endParaRPr lang="en-US" altLang="ko-KR"/>
          </a:p>
        </p:txBody>
      </p:sp>
    </p:spTree>
    <p:extLst>
      <p:ext uri="{BB962C8B-B14F-4D97-AF65-F5344CB8AC3E}">
        <p14:creationId xmlns:p14="http://schemas.microsoft.com/office/powerpoint/2010/main" val="357096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页脚占位符 51204"/>
          <p:cNvSpPr>
            <a:spLocks noGrp="1"/>
          </p:cNvSpPr>
          <p:nvPr>
            <p:ph type="ftr" sz="quarter" idx="10"/>
          </p:nvPr>
        </p:nvSpPr>
        <p:spPr>
          <a:ln/>
        </p:spPr>
        <p:txBody>
          <a:bodyPr/>
          <a:lstStyle>
            <a:lvl1pPr>
              <a:defRPr/>
            </a:lvl1pPr>
          </a:lstStyle>
          <a:p>
            <a:pPr>
              <a:defRPr/>
            </a:pPr>
            <a:fld id="{B06F0075-5546-4565-BD51-B380A6901453}" type="slidenum">
              <a:rPr lang="en-US" altLang="ko-KR"/>
              <a:pPr>
                <a:defRPr/>
              </a:pPr>
              <a:t>‹#›</a:t>
            </a:fld>
            <a:endParaRPr lang="en-US" altLang="ko-KR"/>
          </a:p>
        </p:txBody>
      </p:sp>
    </p:spTree>
    <p:extLst>
      <p:ext uri="{BB962C8B-B14F-4D97-AF65-F5344CB8AC3E}">
        <p14:creationId xmlns:p14="http://schemas.microsoft.com/office/powerpoint/2010/main" val="4206564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85800" y="1981200"/>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9724" y="1981200"/>
            <a:ext cx="3808476"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页脚占位符 51204"/>
          <p:cNvSpPr>
            <a:spLocks noGrp="1"/>
          </p:cNvSpPr>
          <p:nvPr>
            <p:ph type="ftr" sz="quarter" idx="10"/>
          </p:nvPr>
        </p:nvSpPr>
        <p:spPr>
          <a:ln/>
        </p:spPr>
        <p:txBody>
          <a:bodyPr/>
          <a:lstStyle>
            <a:lvl1pPr>
              <a:defRPr/>
            </a:lvl1pPr>
          </a:lstStyle>
          <a:p>
            <a:pPr>
              <a:defRPr/>
            </a:pPr>
            <a:fld id="{B9BF8480-2762-4596-B1E5-893BB19AE8A6}" type="slidenum">
              <a:rPr lang="en-US" altLang="ko-KR"/>
              <a:pPr>
                <a:defRPr/>
              </a:pPr>
              <a:t>‹#›</a:t>
            </a:fld>
            <a:endParaRPr lang="en-US" altLang="ko-KR"/>
          </a:p>
        </p:txBody>
      </p:sp>
    </p:spTree>
    <p:extLst>
      <p:ext uri="{BB962C8B-B14F-4D97-AF65-F5344CB8AC3E}">
        <p14:creationId xmlns:p14="http://schemas.microsoft.com/office/powerpoint/2010/main" val="2958964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页脚占位符 51204"/>
          <p:cNvSpPr>
            <a:spLocks noGrp="1"/>
          </p:cNvSpPr>
          <p:nvPr>
            <p:ph type="ftr" sz="quarter" idx="10"/>
          </p:nvPr>
        </p:nvSpPr>
        <p:spPr>
          <a:ln/>
        </p:spPr>
        <p:txBody>
          <a:bodyPr/>
          <a:lstStyle>
            <a:lvl1pPr>
              <a:defRPr/>
            </a:lvl1pPr>
          </a:lstStyle>
          <a:p>
            <a:pPr>
              <a:defRPr/>
            </a:pPr>
            <a:fld id="{8B8391C5-61A8-4217-BA47-F6CDDAC5EA1C}" type="slidenum">
              <a:rPr lang="en-US" altLang="ko-KR"/>
              <a:pPr>
                <a:defRPr/>
              </a:pPr>
              <a:t>‹#›</a:t>
            </a:fld>
            <a:endParaRPr lang="en-US" altLang="ko-KR"/>
          </a:p>
        </p:txBody>
      </p:sp>
    </p:spTree>
    <p:extLst>
      <p:ext uri="{BB962C8B-B14F-4D97-AF65-F5344CB8AC3E}">
        <p14:creationId xmlns:p14="http://schemas.microsoft.com/office/powerpoint/2010/main" val="353765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页脚占位符 51204"/>
          <p:cNvSpPr>
            <a:spLocks noGrp="1"/>
          </p:cNvSpPr>
          <p:nvPr>
            <p:ph type="ftr" sz="quarter" idx="10"/>
          </p:nvPr>
        </p:nvSpPr>
        <p:spPr>
          <a:ln/>
        </p:spPr>
        <p:txBody>
          <a:bodyPr/>
          <a:lstStyle>
            <a:lvl1pPr>
              <a:defRPr/>
            </a:lvl1pPr>
          </a:lstStyle>
          <a:p>
            <a:pPr>
              <a:defRPr/>
            </a:pPr>
            <a:fld id="{BA6D52CC-E5B3-4C99-A5F7-7E4B66343BB8}" type="slidenum">
              <a:rPr lang="en-US" altLang="ko-KR"/>
              <a:pPr>
                <a:defRPr/>
              </a:pPr>
              <a:t>‹#›</a:t>
            </a:fld>
            <a:endParaRPr lang="en-US" altLang="ko-KR"/>
          </a:p>
        </p:txBody>
      </p:sp>
    </p:spTree>
    <p:extLst>
      <p:ext uri="{BB962C8B-B14F-4D97-AF65-F5344CB8AC3E}">
        <p14:creationId xmlns:p14="http://schemas.microsoft.com/office/powerpoint/2010/main" val="16011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51204"/>
          <p:cNvSpPr>
            <a:spLocks noGrp="1"/>
          </p:cNvSpPr>
          <p:nvPr>
            <p:ph type="ftr" sz="quarter" idx="10"/>
          </p:nvPr>
        </p:nvSpPr>
        <p:spPr>
          <a:ln/>
        </p:spPr>
        <p:txBody>
          <a:bodyPr/>
          <a:lstStyle>
            <a:lvl1pPr>
              <a:defRPr/>
            </a:lvl1pPr>
          </a:lstStyle>
          <a:p>
            <a:pPr>
              <a:defRPr/>
            </a:pPr>
            <a:fld id="{76AA5EC9-2853-409B-9322-8716DEC9FE35}" type="slidenum">
              <a:rPr lang="en-US" altLang="ko-KR"/>
              <a:pPr>
                <a:defRPr/>
              </a:pPr>
              <a:t>‹#›</a:t>
            </a:fld>
            <a:endParaRPr lang="en-US" altLang="ko-KR"/>
          </a:p>
        </p:txBody>
      </p:sp>
    </p:spTree>
    <p:extLst>
      <p:ext uri="{BB962C8B-B14F-4D97-AF65-F5344CB8AC3E}">
        <p14:creationId xmlns:p14="http://schemas.microsoft.com/office/powerpoint/2010/main" val="285875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页脚占位符 51204"/>
          <p:cNvSpPr>
            <a:spLocks noGrp="1"/>
          </p:cNvSpPr>
          <p:nvPr>
            <p:ph type="ftr" sz="quarter" idx="10"/>
          </p:nvPr>
        </p:nvSpPr>
        <p:spPr>
          <a:ln/>
        </p:spPr>
        <p:txBody>
          <a:bodyPr/>
          <a:lstStyle>
            <a:lvl1pPr>
              <a:defRPr/>
            </a:lvl1pPr>
          </a:lstStyle>
          <a:p>
            <a:pPr>
              <a:defRPr/>
            </a:pPr>
            <a:fld id="{CD824EBD-5426-4963-A05D-9F0802A366BC}" type="slidenum">
              <a:rPr lang="en-US" altLang="ko-KR"/>
              <a:pPr>
                <a:defRPr/>
              </a:pPr>
              <a:t>‹#›</a:t>
            </a:fld>
            <a:endParaRPr lang="en-US" altLang="ko-KR"/>
          </a:p>
        </p:txBody>
      </p:sp>
    </p:spTree>
    <p:extLst>
      <p:ext uri="{BB962C8B-B14F-4D97-AF65-F5344CB8AC3E}">
        <p14:creationId xmlns:p14="http://schemas.microsoft.com/office/powerpoint/2010/main" val="3742253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页脚占位符 51204"/>
          <p:cNvSpPr>
            <a:spLocks noGrp="1"/>
          </p:cNvSpPr>
          <p:nvPr>
            <p:ph type="ftr" sz="quarter" idx="10"/>
          </p:nvPr>
        </p:nvSpPr>
        <p:spPr>
          <a:ln/>
        </p:spPr>
        <p:txBody>
          <a:bodyPr/>
          <a:lstStyle>
            <a:lvl1pPr>
              <a:defRPr/>
            </a:lvl1pPr>
          </a:lstStyle>
          <a:p>
            <a:pPr>
              <a:defRPr/>
            </a:pPr>
            <a:fld id="{A05C7205-3F0F-4084-9386-52A97332F87D}" type="slidenum">
              <a:rPr lang="en-US" altLang="ko-KR"/>
              <a:pPr>
                <a:defRPr/>
              </a:pPr>
              <a:t>‹#›</a:t>
            </a:fld>
            <a:endParaRPr lang="en-US" altLang="ko-KR"/>
          </a:p>
        </p:txBody>
      </p:sp>
    </p:spTree>
    <p:extLst>
      <p:ext uri="{BB962C8B-B14F-4D97-AF65-F5344CB8AC3E}">
        <p14:creationId xmlns:p14="http://schemas.microsoft.com/office/powerpoint/2010/main" val="3610551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02" name="标题 51201"/>
          <p:cNvSpPr>
            <a:spLocks noGrp="1"/>
          </p:cNvSpPr>
          <p:nvPr>
            <p:ph type="title"/>
          </p:nvPr>
        </p:nvSpPr>
        <p:spPr>
          <a:xfrm>
            <a:off x="685800" y="609600"/>
            <a:ext cx="7772400" cy="1143000"/>
          </a:xfrm>
          <a:prstGeom prst="rect">
            <a:avLst/>
          </a:prstGeom>
          <a:noFill/>
          <a:ln w="9525">
            <a:noFill/>
          </a:ln>
        </p:spPr>
        <p:txBody>
          <a:bodyPr anchor="ctr"/>
          <a:lstStyle/>
          <a:p>
            <a:pPr lvl="0"/>
            <a:r>
              <a:rPr lang="ko-KR" altLang="en-US" noProof="1"/>
              <a:t>마스터 제목 유형 편집</a:t>
            </a:r>
          </a:p>
        </p:txBody>
      </p:sp>
      <p:sp>
        <p:nvSpPr>
          <p:cNvPr id="1027" name="文本占位符 51202"/>
          <p:cNvSpPr>
            <a:spLocks noGrp="1" noChangeArrowheads="1"/>
          </p:cNvSpPr>
          <p:nvPr>
            <p:ph type="body" idx="4294967295"/>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문자열 유형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51205" name="页脚占位符 51204"/>
          <p:cNvSpPr>
            <a:spLocks noGrp="1"/>
          </p:cNvSpPr>
          <p:nvPr>
            <p:ph type="ftr" sz="quarter" idx="3"/>
          </p:nvPr>
        </p:nvSpPr>
        <p:spPr>
          <a:xfrm>
            <a:off x="2895600" y="6438900"/>
            <a:ext cx="2895600" cy="304800"/>
          </a:xfrm>
          <a:prstGeom prst="rect">
            <a:avLst/>
          </a:prstGeom>
          <a:noFill/>
          <a:ln w="9525">
            <a:noFill/>
          </a:ln>
        </p:spPr>
        <p:txBody>
          <a:bodyPr vert="horz" wrap="square" lIns="91440" tIns="45720" rIns="91440" bIns="45720" numCol="1" anchor="t" anchorCtr="0" compatLnSpc="1">
            <a:prstTxWarp prst="textNoShape">
              <a:avLst/>
            </a:prstTxWarp>
          </a:bodyPr>
          <a:lstStyle>
            <a:lvl1pPr algn="ctr">
              <a:defRPr sz="1400" b="1">
                <a:ea typeface="Gulim" pitchFamily="34" charset="-127"/>
              </a:defRPr>
            </a:lvl1pPr>
          </a:lstStyle>
          <a:p>
            <a:pPr>
              <a:defRPr/>
            </a:pPr>
            <a:fld id="{9267DD06-FE7B-48EE-A8C4-D408902EBC1F}" type="slidenum">
              <a:rPr lang="en-US" altLang="ko-KR"/>
              <a:pPr>
                <a:defRPr/>
              </a:pPr>
              <a:t>‹#›</a:t>
            </a:fld>
            <a:endParaRPr lang="en-US" altLang="ko-KR"/>
          </a:p>
        </p:txBody>
      </p:sp>
      <p:sp>
        <p:nvSpPr>
          <p:cNvPr id="1029" name="直接连接符 51208"/>
          <p:cNvSpPr>
            <a:spLocks noChangeShapeType="1"/>
          </p:cNvSpPr>
          <p:nvPr/>
        </p:nvSpPr>
        <p:spPr bwMode="auto">
          <a:xfrm flipH="1">
            <a:off x="228600" y="609600"/>
            <a:ext cx="868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文本框 51209"/>
          <p:cNvSpPr txBox="1">
            <a:spLocks noChangeArrowheads="1"/>
          </p:cNvSpPr>
          <p:nvPr/>
        </p:nvSpPr>
        <p:spPr bwMode="auto">
          <a:xfrm>
            <a:off x="766763" y="192088"/>
            <a:ext cx="72612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lnSpc>
                <a:spcPct val="70000"/>
              </a:lnSpc>
              <a:spcBef>
                <a:spcPct val="20000"/>
              </a:spcBef>
              <a:defRPr/>
            </a:pPr>
            <a:r>
              <a:rPr lang="en-US" altLang="ko-KR" sz="1400" b="1" i="1" smtClean="0">
                <a:latin typeface="Arial" pitchFamily="34" charset="0"/>
                <a:ea typeface="Gulim" pitchFamily="34" charset="-127"/>
              </a:rPr>
              <a:t>Tianjin University of Science &amp; Technology</a:t>
            </a:r>
            <a:r>
              <a:rPr lang="en-US" altLang="zh-CN" sz="1400" b="1" i="1" smtClean="0">
                <a:latin typeface="Arial" pitchFamily="34" charset="0"/>
                <a:ea typeface="Gulim" pitchFamily="34" charset="-127"/>
              </a:rPr>
              <a:t>                                        </a:t>
            </a:r>
            <a:r>
              <a:rPr lang="zh-CN" altLang="en-US" sz="1400" b="1" i="1" smtClean="0">
                <a:latin typeface="Arial" pitchFamily="34" charset="0"/>
                <a:ea typeface="Gulim" pitchFamily="34" charset="-127"/>
              </a:rPr>
              <a:t>计算思维导论</a:t>
            </a:r>
            <a:endParaRPr lang="en-US" altLang="zh-CN" sz="1400" b="1" i="1" smtClean="0">
              <a:latin typeface="Arial" pitchFamily="34" charset="0"/>
              <a:ea typeface="Gulim" pitchFamily="34" charset="-127"/>
            </a:endParaRPr>
          </a:p>
        </p:txBody>
      </p:sp>
      <p:graphicFrame>
        <p:nvGraphicFramePr>
          <p:cNvPr id="1031" name="对象 51212"/>
          <p:cNvGraphicFramePr>
            <a:graphicFrameLocks/>
          </p:cNvGraphicFramePr>
          <p:nvPr/>
        </p:nvGraphicFramePr>
        <p:xfrm>
          <a:off x="320675" y="228600"/>
          <a:ext cx="381000" cy="361950"/>
        </p:xfrm>
        <a:graphic>
          <a:graphicData uri="http://schemas.openxmlformats.org/presentationml/2006/ole">
            <mc:AlternateContent xmlns:mc="http://schemas.openxmlformats.org/markup-compatibility/2006">
              <mc:Choice xmlns:v="urn:schemas-microsoft-com:vml" Requires="v">
                <p:oleObj spid="_x0000_s1057" r:id="rId16" imgW="380852" imgH="361809" progId="Photoshop.Image.6">
                  <p:embed/>
                </p:oleObj>
              </mc:Choice>
              <mc:Fallback>
                <p:oleObj r:id="rId16" imgW="380852" imgH="361809" progId="Photoshop.Image.6">
                  <p:embed/>
                  <p:pic>
                    <p:nvPicPr>
                      <p:cNvPr id="0" name="对象 5121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675" y="228600"/>
                        <a:ext cx="3810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2" name="直接连接符 51214"/>
          <p:cNvSpPr>
            <a:spLocks noChangeShapeType="1"/>
          </p:cNvSpPr>
          <p:nvPr/>
        </p:nvSpPr>
        <p:spPr bwMode="auto">
          <a:xfrm flipH="1">
            <a:off x="228600" y="6450013"/>
            <a:ext cx="8591550" cy="269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 name="文本框 51215"/>
          <p:cNvSpPr txBox="1">
            <a:spLocks noChangeArrowheads="1"/>
          </p:cNvSpPr>
          <p:nvPr/>
        </p:nvSpPr>
        <p:spPr bwMode="auto">
          <a:xfrm>
            <a:off x="746125" y="492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defRPr/>
            </a:pPr>
            <a:endParaRPr lang="zh-CN" altLang="en-US" smtClean="0">
              <a:latin typeface="Copperplate Gothic Bold" pitchFamily="34" charset="0"/>
              <a:ea typeface="Gulim" pitchFamily="34" charset="-127"/>
            </a:endParaRPr>
          </a:p>
        </p:txBody>
      </p:sp>
      <p:sp>
        <p:nvSpPr>
          <p:cNvPr id="1034" name="文本框 51216"/>
          <p:cNvSpPr txBox="1">
            <a:spLocks noChangeArrowheads="1"/>
          </p:cNvSpPr>
          <p:nvPr/>
        </p:nvSpPr>
        <p:spPr bwMode="auto">
          <a:xfrm>
            <a:off x="5508625" y="6465888"/>
            <a:ext cx="3240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lnSpc>
                <a:spcPct val="70000"/>
              </a:lnSpc>
              <a:spcBef>
                <a:spcPct val="20000"/>
              </a:spcBef>
              <a:defRPr/>
            </a:pPr>
            <a:r>
              <a:rPr lang="zh-CN" altLang="en-US" sz="2000" b="1" i="1" smtClean="0">
                <a:latin typeface="隶书" pitchFamily="49" charset="-122"/>
                <a:ea typeface="隶书" pitchFamily="49" charset="-122"/>
              </a:rPr>
              <a:t>计算机公共基础系</a:t>
            </a:r>
          </a:p>
        </p:txBody>
      </p:sp>
      <p:sp>
        <p:nvSpPr>
          <p:cNvPr id="1035" name="文本框 51217"/>
          <p:cNvSpPr txBox="1">
            <a:spLocks noChangeArrowheads="1"/>
          </p:cNvSpPr>
          <p:nvPr/>
        </p:nvSpPr>
        <p:spPr bwMode="auto">
          <a:xfrm>
            <a:off x="827088" y="6478588"/>
            <a:ext cx="33131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0" hangingPunct="0">
              <a:lnSpc>
                <a:spcPct val="70000"/>
              </a:lnSpc>
              <a:spcBef>
                <a:spcPct val="20000"/>
              </a:spcBef>
              <a:defRPr/>
            </a:pPr>
            <a:r>
              <a:rPr lang="en-US" altLang="zh-CN" sz="1600" b="1" u="sng" smtClean="0">
                <a:latin typeface="隶书" pitchFamily="49" charset="-122"/>
                <a:ea typeface="隶书" pitchFamily="49" charset="-122"/>
              </a:rPr>
              <a:t>http://csie.tust.edu.cn/ccbs</a:t>
            </a: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ctr" rtl="0" eaLnBrk="0" fontAlgn="base" hangingPunct="0">
        <a:lnSpc>
          <a:spcPct val="140000"/>
        </a:lnSpc>
        <a:spcBef>
          <a:spcPct val="0"/>
        </a:spcBef>
        <a:spcAft>
          <a:spcPct val="0"/>
        </a:spcAft>
        <a:defRPr sz="3600" b="1" kern="1200">
          <a:solidFill>
            <a:srgbClr val="000099"/>
          </a:solidFill>
          <a:effectLst>
            <a:outerShdw blurRad="38100" dist="38100" dir="2700000">
              <a:srgbClr val="C0C0C0"/>
            </a:outerShdw>
          </a:effectLst>
          <a:latin typeface="+mj-lt"/>
          <a:ea typeface="+mj-ea"/>
          <a:cs typeface="+mj-cs"/>
        </a:defRPr>
      </a:lvl1pPr>
      <a:lvl2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2pPr>
      <a:lvl3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3pPr>
      <a:lvl4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4pPr>
      <a:lvl5pPr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5pPr>
      <a:lvl6pPr marL="4572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6pPr>
      <a:lvl7pPr marL="9144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7pPr>
      <a:lvl8pPr marL="13716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8pPr>
      <a:lvl9pPr marL="1828800" algn="ctr" rtl="0" eaLnBrk="0" fontAlgn="base" hangingPunct="0">
        <a:lnSpc>
          <a:spcPct val="140000"/>
        </a:lnSpc>
        <a:spcBef>
          <a:spcPct val="0"/>
        </a:spcBef>
        <a:spcAft>
          <a:spcPct val="0"/>
        </a:spcAft>
        <a:defRPr sz="3600" b="1">
          <a:solidFill>
            <a:srgbClr val="000099"/>
          </a:solidFill>
          <a:latin typeface="华文新魏" panose="02010800040101010101" pitchFamily="2" charset="-122"/>
          <a:ea typeface="华文新魏" panose="02010800040101010101" pitchFamily="2" charset="-122"/>
        </a:defRPr>
      </a:lvl9pPr>
    </p:titleStyle>
    <p:bodyStyle>
      <a:lvl1pPr marL="457200" indent="-457200" algn="l" rtl="0" eaLnBrk="0" fontAlgn="base" hangingPunct="0">
        <a:spcBef>
          <a:spcPct val="20000"/>
        </a:spcBef>
        <a:spcAft>
          <a:spcPct val="0"/>
        </a:spcAft>
        <a:buAutoNum type="arabicPeriod"/>
        <a:defRPr sz="2400" b="1" kern="1200">
          <a:solidFill>
            <a:srgbClr val="000099"/>
          </a:solidFill>
          <a:latin typeface="+mn-lt"/>
          <a:ea typeface="+mn-ea"/>
          <a:cs typeface="+mn-cs"/>
        </a:defRPr>
      </a:lvl1pPr>
      <a:lvl2pPr marL="914400" lvl="1" indent="-457200" algn="l" rtl="0" eaLnBrk="0" fontAlgn="base" hangingPunct="0">
        <a:spcBef>
          <a:spcPct val="20000"/>
        </a:spcBef>
        <a:spcAft>
          <a:spcPct val="0"/>
        </a:spcAft>
        <a:buAutoNum type="arabicParenR"/>
        <a:defRPr sz="2400" b="1" kern="1200">
          <a:solidFill>
            <a:srgbClr val="000099"/>
          </a:solidFill>
          <a:latin typeface="+mn-lt"/>
          <a:ea typeface="+mn-ea"/>
          <a:cs typeface="+mn-cs"/>
        </a:defRPr>
      </a:lvl2pPr>
      <a:lvl3pPr marL="1371600" lvl="2" indent="-457200" algn="l" rtl="0" eaLnBrk="0" fontAlgn="base" hangingPunct="0">
        <a:spcBef>
          <a:spcPct val="20000"/>
        </a:spcBef>
        <a:spcAft>
          <a:spcPct val="0"/>
        </a:spcAft>
        <a:buChar char="•"/>
        <a:defRPr sz="2400" b="1" kern="1200">
          <a:solidFill>
            <a:srgbClr val="000099"/>
          </a:solidFill>
          <a:latin typeface="+mn-lt"/>
          <a:ea typeface="+mn-ea"/>
          <a:cs typeface="+mn-cs"/>
        </a:defRPr>
      </a:lvl3pPr>
      <a:lvl4pPr marL="1828800" lvl="3" indent="-457200" algn="l" rtl="0" eaLnBrk="0" fontAlgn="base" hangingPunct="0">
        <a:spcBef>
          <a:spcPct val="20000"/>
        </a:spcBef>
        <a:spcAft>
          <a:spcPct val="0"/>
        </a:spcAft>
        <a:buChar char="–"/>
        <a:defRPr sz="2400" b="1" kern="1200">
          <a:solidFill>
            <a:srgbClr val="000099"/>
          </a:solidFill>
          <a:latin typeface="+mn-lt"/>
          <a:ea typeface="+mn-ea"/>
          <a:cs typeface="+mn-cs"/>
        </a:defRPr>
      </a:lvl4pPr>
      <a:lvl5pPr marL="2286000" lvl="4" indent="-457200" algn="l" rtl="0" eaLnBrk="0" fontAlgn="base" hangingPunct="0">
        <a:spcBef>
          <a:spcPct val="20000"/>
        </a:spcBef>
        <a:spcAft>
          <a:spcPct val="0"/>
        </a:spcAft>
        <a:buChar char="»"/>
        <a:defRPr sz="2400" b="1" kern="1200">
          <a:solidFill>
            <a:srgbClr val="000099"/>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400" b="1" i="0" u="none" kern="1200" baseline="0">
          <a:solidFill>
            <a:srgbClr val="000099"/>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www.engineeringvillage2.org.cn/"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baike.baidu.com/view/729629.htm"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baike.baidu.com/view/68567.htm" TargetMode="External"/><Relationship Id="rId2" Type="http://schemas.openxmlformats.org/officeDocument/2006/relationships/hyperlink" Target="http://baike.baidu.com/view/139174.htm" TargetMode="External"/><Relationship Id="rId1" Type="http://schemas.openxmlformats.org/officeDocument/2006/relationships/slideLayout" Target="../slideLayouts/slideLayout2.xml"/><Relationship Id="rId4" Type="http://schemas.openxmlformats.org/officeDocument/2006/relationships/hyperlink" Target="http://baike.baidu.com/view/642806.htm"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5.emf"/><Relationship Id="rId4"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0.emf"/></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35.emf"/></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36.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baike.baidu.com/view/68621.htm" TargetMode="Externa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37.emf"/><Relationship Id="rId5" Type="http://schemas.openxmlformats.org/officeDocument/2006/relationships/oleObject" Target="../embeddings/oleObject21.bin"/><Relationship Id="rId4" Type="http://schemas.openxmlformats.org/officeDocument/2006/relationships/hyperlink" Target="http://baike.baidu.com/view/1015.htm"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0.png"/><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43.emf"/></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7.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tust.edu.cn/" TargetMode="Externa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54.emf"/><Relationship Id="rId4" Type="http://schemas.openxmlformats.org/officeDocument/2006/relationships/oleObject" Target="../embeddings/oleObject25.bin"/></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192.168.1.1/"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emf"/></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mailto:naj@tust.edu.cn"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697345"/>
          <p:cNvSpPr>
            <a:spLocks noGrp="1" noChangeArrowheads="1"/>
          </p:cNvSpPr>
          <p:nvPr>
            <p:ph type="ctrTitle"/>
          </p:nvPr>
        </p:nvSpPr>
        <p:spPr bwMode="auto">
          <a:xfrm>
            <a:off x="685800" y="2130425"/>
            <a:ext cx="7772400" cy="1470025"/>
          </a:xfrm>
        </p:spPr>
        <p:txBody>
          <a:bodyPr vert="horz" wrap="square" lIns="91440" tIns="45720" rIns="91440" bIns="45720" numCol="1" anchor="ctr" anchorCtr="0" compatLnSpc="1">
            <a:prstTxWarp prst="textNoShape">
              <a:avLst/>
            </a:prstTxWarp>
          </a:bodyPr>
          <a:lstStyle/>
          <a:p>
            <a:r>
              <a:rPr lang="en-US" altLang="zh-CN" sz="4000" dirty="0" smtClean="0">
                <a:effectLst/>
              </a:rPr>
              <a:t>6 </a:t>
            </a:r>
            <a:r>
              <a:rPr lang="zh-CN" altLang="zh-CN" sz="4000" dirty="0" smtClean="0">
                <a:effectLst/>
              </a:rPr>
              <a:t>计算机网络</a:t>
            </a:r>
            <a:r>
              <a:rPr lang="zh-CN" altLang="zh-CN" sz="4000" dirty="0">
                <a:effectLst/>
              </a:rPr>
              <a:t>的基本</a:t>
            </a:r>
            <a:r>
              <a:rPr lang="zh-CN" altLang="zh-CN" sz="4000" dirty="0" smtClean="0">
                <a:effectLst/>
              </a:rPr>
              <a:t>思维</a:t>
            </a:r>
            <a:r>
              <a:rPr lang="zh-CN" altLang="en-US" sz="3600" dirty="0" smtClean="0">
                <a:effectLst/>
              </a:rPr>
              <a:t> </a:t>
            </a:r>
          </a:p>
        </p:txBody>
      </p:sp>
      <p:sp>
        <p:nvSpPr>
          <p:cNvPr id="2051" name="副标题 697346"/>
          <p:cNvSpPr>
            <a:spLocks noGrp="1" noChangeArrowheads="1"/>
          </p:cNvSpPr>
          <p:nvPr>
            <p:ph type="subTitle" idx="1"/>
          </p:nvPr>
        </p:nvSpPr>
        <p:spPr>
          <a:xfrm>
            <a:off x="1371600" y="4822825"/>
            <a:ext cx="6400800" cy="838200"/>
          </a:xfrm>
        </p:spPr>
        <p:txBody>
          <a:bodyPr/>
          <a:lstStyle/>
          <a:p>
            <a:r>
              <a:rPr lang="zh-CN" altLang="en-US" sz="2400" smtClean="0"/>
              <a:t>天津科技大学</a:t>
            </a:r>
            <a:br>
              <a:rPr lang="zh-CN" altLang="en-US" sz="2400" smtClean="0"/>
            </a:br>
            <a:r>
              <a:rPr lang="zh-CN" altLang="en-US" sz="2400" smtClean="0"/>
              <a:t>计算机公共基础系</a:t>
            </a:r>
          </a:p>
        </p:txBody>
      </p:sp>
      <p:sp>
        <p:nvSpPr>
          <p:cNvPr id="2052" name="页脚占位符 1"/>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eaLnBrk="1" hangingPunct="1"/>
            <a:fld id="{67514A20-0D2D-4164-A8D8-0FA2D15CA5B0}" type="slidenum">
              <a:rPr lang="en-US" altLang="ko-KR" sz="1400" smtClean="0"/>
              <a:pPr eaLnBrk="1" hangingPunct="1"/>
              <a:t>1</a:t>
            </a:fld>
            <a:endParaRPr lang="en-US" altLang="ko-KR" sz="140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从网络地理范围划分</a:t>
            </a:r>
            <a:endParaRPr lang="zh-CN" altLang="en-US" dirty="0"/>
          </a:p>
        </p:txBody>
      </p:sp>
      <p:sp>
        <p:nvSpPr>
          <p:cNvPr id="3" name="内容占位符 2"/>
          <p:cNvSpPr>
            <a:spLocks noGrp="1"/>
          </p:cNvSpPr>
          <p:nvPr>
            <p:ph idx="1"/>
          </p:nvPr>
        </p:nvSpPr>
        <p:spPr/>
        <p:txBody>
          <a:bodyPr/>
          <a:lstStyle/>
          <a:p>
            <a:pPr marL="0" indent="0">
              <a:buNone/>
            </a:pPr>
            <a:r>
              <a:rPr lang="en-US" altLang="zh-CN" dirty="0"/>
              <a:t>3</a:t>
            </a:r>
            <a:r>
              <a:rPr lang="zh-CN" altLang="zh-CN" dirty="0"/>
              <a:t>．广域网</a:t>
            </a:r>
          </a:p>
          <a:p>
            <a:pPr marL="0" indent="0">
              <a:buNone/>
            </a:pPr>
            <a:r>
              <a:rPr lang="zh-CN" altLang="zh-CN" dirty="0"/>
              <a:t>广域网（</a:t>
            </a:r>
            <a:r>
              <a:rPr lang="en-US" altLang="zh-CN" dirty="0"/>
              <a:t>Wide Area Network</a:t>
            </a:r>
            <a:r>
              <a:rPr lang="zh-CN" altLang="zh-CN" dirty="0"/>
              <a:t>，</a:t>
            </a:r>
            <a:r>
              <a:rPr lang="en-US" altLang="zh-CN" dirty="0"/>
              <a:t>WAN</a:t>
            </a:r>
            <a:r>
              <a:rPr lang="zh-CN" altLang="zh-CN" dirty="0"/>
              <a:t>）覆盖范围为几十公里甚至几千公里，连接多个城市或国家，甚至横跨几个洲的网络，形成国际化的远程网络。广域网具有与局域网不同的特点。</a:t>
            </a:r>
          </a:p>
          <a:p>
            <a:pPr marL="0" indent="0">
              <a:buNone/>
            </a:pPr>
            <a:endParaRPr lang="zh-CN" altLang="en-US" dirty="0"/>
          </a:p>
        </p:txBody>
      </p:sp>
    </p:spTree>
    <p:extLst>
      <p:ext uri="{BB962C8B-B14F-4D97-AF65-F5344CB8AC3E}">
        <p14:creationId xmlns:p14="http://schemas.microsoft.com/office/powerpoint/2010/main" val="3681166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Telnet</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1</a:t>
            </a:r>
            <a:r>
              <a:rPr lang="zh-CN" altLang="zh-CN" dirty="0" smtClean="0"/>
              <a:t>）</a:t>
            </a:r>
            <a:r>
              <a:rPr lang="zh-CN" altLang="en-US" dirty="0" smtClean="0"/>
              <a:t>客户</a:t>
            </a:r>
            <a:r>
              <a:rPr lang="zh-CN" altLang="zh-CN" dirty="0" smtClean="0"/>
              <a:t>计算机，</a:t>
            </a:r>
            <a:r>
              <a:rPr lang="zh-CN" altLang="zh-CN" dirty="0"/>
              <a:t>打开</a:t>
            </a:r>
            <a:r>
              <a:rPr lang="en-US" altLang="zh-CN" dirty="0"/>
              <a:t>MS-DOS</a:t>
            </a:r>
            <a:r>
              <a:rPr lang="zh-CN" altLang="zh-CN" dirty="0"/>
              <a:t>方式窗口，输入命令“</a:t>
            </a:r>
            <a:r>
              <a:rPr lang="en-US" altLang="zh-CN" dirty="0"/>
              <a:t>Telnet 192.168.1.102</a:t>
            </a:r>
            <a:r>
              <a:rPr lang="en-US" altLang="zh-CN" dirty="0" smtClean="0"/>
              <a:t>”</a:t>
            </a:r>
            <a:r>
              <a:rPr lang="zh-CN" altLang="en-US" dirty="0"/>
              <a:t>。</a:t>
            </a:r>
            <a:endParaRPr lang="zh-CN" altLang="zh-CN" dirty="0"/>
          </a:p>
          <a:p>
            <a:pPr marL="0" indent="0">
              <a:buNone/>
            </a:pPr>
            <a:r>
              <a:rPr lang="zh-CN" altLang="zh-CN" dirty="0"/>
              <a:t>（</a:t>
            </a:r>
            <a:r>
              <a:rPr lang="en-US" altLang="zh-CN" dirty="0"/>
              <a:t>2</a:t>
            </a:r>
            <a:r>
              <a:rPr lang="zh-CN" altLang="zh-CN" dirty="0"/>
              <a:t>）输入用户名“</a:t>
            </a:r>
            <a:r>
              <a:rPr lang="en-US" altLang="zh-CN" dirty="0" err="1"/>
              <a:t>user_telnet</a:t>
            </a:r>
            <a:r>
              <a:rPr lang="zh-CN" altLang="zh-CN" dirty="0"/>
              <a:t>”，口令“</a:t>
            </a:r>
            <a:r>
              <a:rPr lang="en-US" altLang="zh-CN" dirty="0"/>
              <a:t>1111</a:t>
            </a:r>
            <a:r>
              <a:rPr lang="zh-CN" altLang="zh-CN" dirty="0"/>
              <a:t>”，登录</a:t>
            </a:r>
            <a:r>
              <a:rPr lang="en-US" altLang="zh-CN" dirty="0" err="1"/>
              <a:t>Telenet</a:t>
            </a:r>
            <a:r>
              <a:rPr lang="zh-CN" altLang="zh-CN" dirty="0"/>
              <a:t>服务器</a:t>
            </a:r>
            <a:r>
              <a:rPr lang="zh-CN" altLang="zh-CN" dirty="0" smtClean="0"/>
              <a:t>。</a:t>
            </a:r>
            <a:endParaRPr lang="zh-CN" altLang="en-US" dirty="0"/>
          </a:p>
        </p:txBody>
      </p:sp>
      <p:pic>
        <p:nvPicPr>
          <p:cNvPr id="68610" name="图片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717032"/>
            <a:ext cx="5429597"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9454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r>
              <a:rPr lang="zh-CN" altLang="zh-CN" dirty="0"/>
              <a:t>远程</a:t>
            </a:r>
            <a:r>
              <a:rPr lang="zh-CN" altLang="zh-CN" dirty="0" smtClean="0"/>
              <a:t>桌面</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Windows </a:t>
            </a:r>
            <a:r>
              <a:rPr lang="en-US" altLang="zh-CN" dirty="0"/>
              <a:t>7</a:t>
            </a:r>
            <a:r>
              <a:rPr lang="zh-CN" altLang="zh-CN" dirty="0"/>
              <a:t>和</a:t>
            </a:r>
            <a:r>
              <a:rPr lang="en-US" altLang="zh-CN" dirty="0"/>
              <a:t>Windows 2003 Server</a:t>
            </a:r>
            <a:r>
              <a:rPr lang="zh-CN" altLang="zh-CN" dirty="0"/>
              <a:t>等操作系统的远程桌面连接功能也是一种类似于</a:t>
            </a:r>
            <a:r>
              <a:rPr lang="en-US" altLang="zh-CN" dirty="0"/>
              <a:t>Telnet</a:t>
            </a:r>
            <a:r>
              <a:rPr lang="zh-CN" altLang="zh-CN" dirty="0"/>
              <a:t>的远程登录服务。</a:t>
            </a:r>
          </a:p>
          <a:p>
            <a:pPr marL="0" indent="0">
              <a:buNone/>
            </a:pPr>
            <a:r>
              <a:rPr lang="zh-CN" altLang="zh-CN" dirty="0"/>
              <a:t>（</a:t>
            </a:r>
            <a:r>
              <a:rPr lang="en-US" altLang="zh-CN" dirty="0"/>
              <a:t>1</a:t>
            </a:r>
            <a:r>
              <a:rPr lang="zh-CN" altLang="zh-CN" dirty="0" smtClean="0"/>
              <a:t>）</a:t>
            </a:r>
            <a:r>
              <a:rPr lang="zh-CN" altLang="zh-CN" dirty="0"/>
              <a:t>执行“附件→远程桌面连接”</a:t>
            </a:r>
            <a:r>
              <a:rPr lang="zh-CN" altLang="zh-CN" dirty="0" smtClean="0"/>
              <a:t>命令</a:t>
            </a:r>
            <a:r>
              <a:rPr lang="zh-CN" altLang="en-US" dirty="0" smtClean="0"/>
              <a:t>，</a:t>
            </a:r>
            <a:r>
              <a:rPr lang="zh-CN" altLang="zh-CN" dirty="0" smtClean="0"/>
              <a:t>打开</a:t>
            </a:r>
            <a:r>
              <a:rPr lang="zh-CN" altLang="zh-CN" dirty="0"/>
              <a:t>“远程桌面连接”</a:t>
            </a:r>
            <a:r>
              <a:rPr lang="zh-CN" altLang="zh-CN" dirty="0" smtClean="0"/>
              <a:t>对话框</a:t>
            </a:r>
            <a:endParaRPr lang="zh-CN" altLang="en-US" dirty="0"/>
          </a:p>
        </p:txBody>
      </p:sp>
      <p:pic>
        <p:nvPicPr>
          <p:cNvPr id="69634" name="图片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077072"/>
            <a:ext cx="3563155"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36582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r>
              <a:rPr lang="zh-CN" altLang="zh-CN" dirty="0"/>
              <a:t>远程桌面</a:t>
            </a:r>
            <a:endParaRPr lang="zh-CN" altLang="en-US" dirty="0"/>
          </a:p>
        </p:txBody>
      </p:sp>
      <p:sp>
        <p:nvSpPr>
          <p:cNvPr id="3" name="内容占位符 2"/>
          <p:cNvSpPr>
            <a:spLocks noGrp="1"/>
          </p:cNvSpPr>
          <p:nvPr>
            <p:ph idx="1"/>
          </p:nvPr>
        </p:nvSpPr>
        <p:spPr>
          <a:xfrm>
            <a:off x="685800" y="1981200"/>
            <a:ext cx="4683763" cy="4114800"/>
          </a:xfrm>
        </p:spPr>
        <p:txBody>
          <a:bodyPr/>
          <a:lstStyle/>
          <a:p>
            <a:pPr marL="0" indent="0">
              <a:buNone/>
            </a:pPr>
            <a:r>
              <a:rPr lang="zh-CN" altLang="zh-CN" dirty="0"/>
              <a:t>（</a:t>
            </a:r>
            <a:r>
              <a:rPr lang="en-US" altLang="zh-CN" dirty="0"/>
              <a:t>2</a:t>
            </a:r>
            <a:r>
              <a:rPr lang="zh-CN" altLang="zh-CN" dirty="0"/>
              <a:t>）</a:t>
            </a:r>
            <a:r>
              <a:rPr lang="zh-CN" altLang="zh-CN" dirty="0" smtClean="0"/>
              <a:t>输入远程</a:t>
            </a:r>
            <a:r>
              <a:rPr lang="zh-CN" altLang="zh-CN" dirty="0"/>
              <a:t>桌面服务器的</a:t>
            </a:r>
            <a:r>
              <a:rPr lang="en-US" altLang="zh-CN" dirty="0"/>
              <a:t>IP</a:t>
            </a:r>
            <a:r>
              <a:rPr lang="zh-CN" altLang="zh-CN" dirty="0"/>
              <a:t>地址，单击“连接”按钮，在弹出的“登录到</a:t>
            </a:r>
            <a:r>
              <a:rPr lang="en-US" altLang="zh-CN" dirty="0"/>
              <a:t>Windows</a:t>
            </a:r>
            <a:r>
              <a:rPr lang="zh-CN" altLang="zh-CN" dirty="0"/>
              <a:t>”对话框中输入用户名和</a:t>
            </a:r>
            <a:r>
              <a:rPr lang="zh-CN" altLang="zh-CN" dirty="0" smtClean="0"/>
              <a:t>密码</a:t>
            </a:r>
            <a:endParaRPr lang="en-US" altLang="zh-CN" dirty="0" smtClean="0"/>
          </a:p>
          <a:p>
            <a:pPr marL="0" indent="0">
              <a:buNone/>
            </a:pPr>
            <a:r>
              <a:rPr lang="zh-CN" altLang="zh-CN" dirty="0"/>
              <a:t>（</a:t>
            </a:r>
            <a:r>
              <a:rPr lang="en-US" altLang="zh-CN" dirty="0"/>
              <a:t>3</a:t>
            </a:r>
            <a:r>
              <a:rPr lang="zh-CN" altLang="zh-CN" dirty="0" smtClean="0"/>
              <a:t>）</a:t>
            </a:r>
            <a:r>
              <a:rPr lang="zh-CN" altLang="en-US" dirty="0"/>
              <a:t>在</a:t>
            </a:r>
            <a:r>
              <a:rPr lang="zh-CN" altLang="zh-CN" dirty="0" smtClean="0"/>
              <a:t> “远程桌面连接”</a:t>
            </a:r>
            <a:r>
              <a:rPr lang="zh-CN" altLang="zh-CN" dirty="0"/>
              <a:t>窗口中登录到远程</a:t>
            </a:r>
            <a:r>
              <a:rPr lang="zh-CN" altLang="zh-CN" dirty="0" smtClean="0"/>
              <a:t>服务器</a:t>
            </a:r>
            <a:r>
              <a:rPr lang="zh-CN" altLang="en-US" dirty="0" smtClean="0"/>
              <a:t>，进行远程操作。</a:t>
            </a:r>
            <a:endParaRPr lang="zh-CN" altLang="en-US" dirty="0"/>
          </a:p>
        </p:txBody>
      </p:sp>
      <p:pic>
        <p:nvPicPr>
          <p:cNvPr id="70658" name="图片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563" y="2060848"/>
            <a:ext cx="3002887"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图片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293096"/>
            <a:ext cx="4238446"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2406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r>
              <a:rPr lang="zh-CN" altLang="zh-CN" dirty="0"/>
              <a:t>远程桌面</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683568" y="3861048"/>
            <a:ext cx="7704856" cy="2308324"/>
          </a:xfrm>
          <a:prstGeom prst="rect">
            <a:avLst/>
          </a:prstGeom>
        </p:spPr>
        <p:txBody>
          <a:bodyPr wrap="square">
            <a:spAutoFit/>
          </a:bodyPr>
          <a:lstStyle/>
          <a:p>
            <a:r>
              <a:rPr lang="zh-CN" altLang="zh-CN" dirty="0"/>
              <a:t>提示：</a:t>
            </a:r>
          </a:p>
          <a:p>
            <a:r>
              <a:rPr lang="zh-CN" altLang="zh-CN" dirty="0"/>
              <a:t>黑客一旦掌握了本计算机的账号和口令，通过</a:t>
            </a:r>
            <a:r>
              <a:rPr lang="en-US" altLang="zh-CN" dirty="0" err="1"/>
              <a:t>Telnent</a:t>
            </a:r>
            <a:r>
              <a:rPr lang="zh-CN" altLang="zh-CN" dirty="0"/>
              <a:t>或者远程桌面连接登录到本计算机，就可以进行各种破坏活动，并窃取机密。因此，除非必须开启</a:t>
            </a:r>
            <a:r>
              <a:rPr lang="en-US" altLang="zh-CN" dirty="0" err="1"/>
              <a:t>Telnent</a:t>
            </a:r>
            <a:r>
              <a:rPr lang="zh-CN" altLang="zh-CN" dirty="0"/>
              <a:t>服务或者远程桌面服务，否则应该禁用本计算机的</a:t>
            </a:r>
            <a:r>
              <a:rPr lang="en-US" altLang="zh-CN" dirty="0"/>
              <a:t>Telnet</a:t>
            </a:r>
            <a:r>
              <a:rPr lang="zh-CN" altLang="zh-CN" dirty="0"/>
              <a:t>服务和远程桌面服务。</a:t>
            </a:r>
          </a:p>
        </p:txBody>
      </p:sp>
    </p:spTree>
    <p:extLst>
      <p:ext uri="{BB962C8B-B14F-4D97-AF65-F5344CB8AC3E}">
        <p14:creationId xmlns:p14="http://schemas.microsoft.com/office/powerpoint/2010/main" val="12930728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6.13  </a:t>
            </a:r>
            <a:r>
              <a:rPr lang="zh-CN" altLang="zh-CN" dirty="0">
                <a:effectLst/>
              </a:rPr>
              <a:t>信息检索</a:t>
            </a:r>
            <a:endParaRPr lang="zh-CN" altLang="en-US" dirty="0"/>
          </a:p>
        </p:txBody>
      </p:sp>
      <p:sp>
        <p:nvSpPr>
          <p:cNvPr id="3" name="内容占位符 2"/>
          <p:cNvSpPr>
            <a:spLocks noGrp="1"/>
          </p:cNvSpPr>
          <p:nvPr>
            <p:ph idx="1"/>
          </p:nvPr>
        </p:nvSpPr>
        <p:spPr/>
        <p:txBody>
          <a:bodyPr/>
          <a:lstStyle/>
          <a:p>
            <a:pPr marL="0" indent="0">
              <a:buNone/>
            </a:pPr>
            <a:r>
              <a:rPr lang="zh-CN" altLang="zh-CN" dirty="0"/>
              <a:t>信息检索是指根据个人或组织的需要，借助于检索工具从信息集合中找出所需信息的</a:t>
            </a:r>
            <a:r>
              <a:rPr lang="zh-CN" altLang="zh-CN" dirty="0" smtClean="0"/>
              <a:t>过程</a:t>
            </a:r>
            <a:endParaRPr lang="en-US" altLang="zh-CN" dirty="0" smtClean="0"/>
          </a:p>
          <a:p>
            <a:pPr marL="0" indent="0">
              <a:buNone/>
            </a:pPr>
            <a:endParaRPr lang="zh-CN" altLang="en-US" dirty="0"/>
          </a:p>
        </p:txBody>
      </p:sp>
    </p:spTree>
    <p:extLst>
      <p:ext uri="{BB962C8B-B14F-4D97-AF65-F5344CB8AC3E}">
        <p14:creationId xmlns:p14="http://schemas.microsoft.com/office/powerpoint/2010/main" val="34092522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6.13.1  </a:t>
            </a:r>
            <a:r>
              <a:rPr lang="zh-CN" altLang="zh-CN" dirty="0">
                <a:effectLst/>
              </a:rPr>
              <a:t>光盘数据库检索系统</a:t>
            </a:r>
            <a:endParaRPr lang="zh-CN" altLang="en-US" dirty="0"/>
          </a:p>
        </p:txBody>
      </p:sp>
      <p:sp>
        <p:nvSpPr>
          <p:cNvPr id="3" name="内容占位符 2"/>
          <p:cNvSpPr>
            <a:spLocks noGrp="1"/>
          </p:cNvSpPr>
          <p:nvPr>
            <p:ph idx="1"/>
          </p:nvPr>
        </p:nvSpPr>
        <p:spPr/>
        <p:txBody>
          <a:bodyPr/>
          <a:lstStyle/>
          <a:p>
            <a:pPr marL="0" indent="0">
              <a:buNone/>
            </a:pPr>
            <a:r>
              <a:rPr lang="zh-CN" altLang="zh-CN" dirty="0"/>
              <a:t>光盘数据库通常是指</a:t>
            </a:r>
            <a:r>
              <a:rPr lang="en-US" altLang="zh-CN" dirty="0"/>
              <a:t>CD-ROM</a:t>
            </a:r>
            <a:r>
              <a:rPr lang="zh-CN" altLang="zh-CN" dirty="0"/>
              <a:t>数据库</a:t>
            </a:r>
            <a:r>
              <a:rPr lang="zh-CN" altLang="zh-CN" dirty="0" smtClean="0"/>
              <a:t>。</a:t>
            </a:r>
            <a:endParaRPr lang="en-US" altLang="zh-CN" dirty="0" smtClean="0"/>
          </a:p>
          <a:p>
            <a:pPr marL="0" indent="0">
              <a:buNone/>
            </a:pPr>
            <a:r>
              <a:rPr lang="en-US" altLang="zh-CN" dirty="0"/>
              <a:t>1</a:t>
            </a:r>
            <a:r>
              <a:rPr lang="zh-CN" altLang="zh-CN" dirty="0"/>
              <a:t>．科学引文索引和社会科学引文索引</a:t>
            </a:r>
          </a:p>
          <a:p>
            <a:pPr marL="0" indent="0">
              <a:buNone/>
            </a:pPr>
            <a:r>
              <a:rPr lang="zh-CN" altLang="zh-CN" dirty="0"/>
              <a:t>美国《科学引文索引》（</a:t>
            </a:r>
            <a:r>
              <a:rPr lang="en-US" altLang="zh-CN" dirty="0"/>
              <a:t>Science Citation Index</a:t>
            </a:r>
            <a:r>
              <a:rPr lang="zh-CN" altLang="zh-CN" dirty="0"/>
              <a:t>，</a:t>
            </a:r>
            <a:r>
              <a:rPr lang="en-US" altLang="zh-CN" dirty="0"/>
              <a:t>SCI</a:t>
            </a:r>
            <a:r>
              <a:rPr lang="zh-CN" altLang="zh-CN" dirty="0" smtClean="0"/>
              <a:t>）</a:t>
            </a:r>
            <a:endParaRPr lang="en-US" altLang="zh-CN" dirty="0" smtClean="0"/>
          </a:p>
          <a:p>
            <a:pPr marL="0" indent="0">
              <a:buNone/>
            </a:pPr>
            <a:r>
              <a:rPr lang="zh-CN" altLang="zh-CN" dirty="0"/>
              <a:t>社会科学引文索引（</a:t>
            </a:r>
            <a:r>
              <a:rPr lang="en-US" altLang="zh-CN" dirty="0"/>
              <a:t>Social Science Citation Index</a:t>
            </a:r>
            <a:r>
              <a:rPr lang="zh-CN" altLang="zh-CN" dirty="0"/>
              <a:t>，</a:t>
            </a:r>
            <a:r>
              <a:rPr lang="en-US" altLang="zh-CN" dirty="0"/>
              <a:t>SSCI</a:t>
            </a:r>
            <a:r>
              <a:rPr lang="zh-CN" altLang="zh-CN" dirty="0" smtClean="0"/>
              <a:t>）</a:t>
            </a:r>
            <a:endParaRPr lang="zh-CN" altLang="en-US" dirty="0"/>
          </a:p>
        </p:txBody>
      </p:sp>
    </p:spTree>
    <p:extLst>
      <p:ext uri="{BB962C8B-B14F-4D97-AF65-F5344CB8AC3E}">
        <p14:creationId xmlns:p14="http://schemas.microsoft.com/office/powerpoint/2010/main" val="2080518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光盘数据库检索系统</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a:t>
            </a:r>
            <a:r>
              <a:rPr lang="en-US" altLang="zh-CN" dirty="0"/>
              <a:t>EI</a:t>
            </a:r>
            <a:r>
              <a:rPr lang="zh-CN" altLang="zh-CN" dirty="0"/>
              <a:t>（</a:t>
            </a:r>
            <a:r>
              <a:rPr lang="en-US" altLang="zh-CN" dirty="0">
                <a:hlinkClick r:id="rId2"/>
              </a:rPr>
              <a:t>http://www.engineeringvillage2.org.cn/</a:t>
            </a:r>
            <a:r>
              <a:rPr lang="zh-CN" altLang="zh-CN" dirty="0" smtClean="0"/>
              <a:t>）</a:t>
            </a:r>
            <a:endParaRPr lang="en-US" altLang="zh-CN" dirty="0" smtClean="0"/>
          </a:p>
          <a:p>
            <a:pPr marL="0" indent="0">
              <a:buNone/>
            </a:pPr>
            <a:r>
              <a:rPr lang="zh-CN" altLang="zh-CN" dirty="0"/>
              <a:t>美国工程索引光盘数据库（</a:t>
            </a:r>
            <a:r>
              <a:rPr lang="en-US" altLang="zh-CN" dirty="0"/>
              <a:t>Engineering Index </a:t>
            </a:r>
            <a:r>
              <a:rPr lang="en-US" altLang="zh-CN" dirty="0" err="1"/>
              <a:t>Compendex</a:t>
            </a:r>
            <a:r>
              <a:rPr lang="en-US" altLang="zh-CN" dirty="0"/>
              <a:t> Plus</a:t>
            </a:r>
            <a:r>
              <a:rPr lang="zh-CN" altLang="zh-CN" dirty="0"/>
              <a:t>，</a:t>
            </a:r>
            <a:r>
              <a:rPr lang="en-US" altLang="zh-CN" dirty="0"/>
              <a:t>EI</a:t>
            </a:r>
            <a:r>
              <a:rPr lang="zh-CN" altLang="zh-CN" dirty="0" smtClean="0"/>
              <a:t>）</a:t>
            </a:r>
            <a:endParaRPr lang="en-US" altLang="zh-CN" dirty="0" smtClean="0"/>
          </a:p>
          <a:p>
            <a:pPr marL="0" indent="0">
              <a:buNone/>
            </a:pPr>
            <a:endParaRPr lang="en-US" altLang="zh-CN" dirty="0"/>
          </a:p>
          <a:p>
            <a:pPr marL="0" indent="0">
              <a:buNone/>
            </a:pPr>
            <a:r>
              <a:rPr lang="en-US" altLang="zh-CN" dirty="0"/>
              <a:t>3</a:t>
            </a:r>
            <a:r>
              <a:rPr lang="zh-CN" altLang="zh-CN" dirty="0"/>
              <a:t>．科学文摘光盘数据库</a:t>
            </a:r>
          </a:p>
          <a:p>
            <a:pPr marL="0" indent="0">
              <a:buNone/>
            </a:pPr>
            <a:r>
              <a:rPr lang="zh-CN" altLang="zh-CN" dirty="0"/>
              <a:t>科学文摘光盘数据库，简称</a:t>
            </a:r>
            <a:r>
              <a:rPr lang="en-US" altLang="zh-CN" dirty="0"/>
              <a:t>INSPEC</a:t>
            </a:r>
            <a:r>
              <a:rPr lang="zh-CN" altLang="zh-CN" dirty="0"/>
              <a:t>数据库。</a:t>
            </a:r>
          </a:p>
          <a:p>
            <a:pPr marL="0" indent="0">
              <a:buNone/>
            </a:pPr>
            <a:endParaRPr lang="zh-CN" altLang="en-US" dirty="0"/>
          </a:p>
        </p:txBody>
      </p:sp>
    </p:spTree>
    <p:extLst>
      <p:ext uri="{BB962C8B-B14F-4D97-AF65-F5344CB8AC3E}">
        <p14:creationId xmlns:p14="http://schemas.microsoft.com/office/powerpoint/2010/main" val="19763268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6.13.2  </a:t>
            </a:r>
            <a:r>
              <a:rPr lang="zh-CN" altLang="zh-CN" dirty="0">
                <a:effectLst/>
              </a:rPr>
              <a:t>联机信息检索系统</a:t>
            </a:r>
            <a:endParaRPr lang="zh-CN" altLang="en-US" dirty="0"/>
          </a:p>
        </p:txBody>
      </p:sp>
      <p:sp>
        <p:nvSpPr>
          <p:cNvPr id="3" name="内容占位符 2"/>
          <p:cNvSpPr>
            <a:spLocks noGrp="1"/>
          </p:cNvSpPr>
          <p:nvPr>
            <p:ph idx="1"/>
          </p:nvPr>
        </p:nvSpPr>
        <p:spPr/>
        <p:txBody>
          <a:bodyPr/>
          <a:lstStyle/>
          <a:p>
            <a:pPr marL="0" indent="0">
              <a:buNone/>
            </a:pPr>
            <a:r>
              <a:rPr lang="zh-CN" altLang="zh-CN" dirty="0"/>
              <a:t>联机检索（</a:t>
            </a:r>
            <a:r>
              <a:rPr lang="en-US" altLang="zh-CN" dirty="0"/>
              <a:t>online retrieval</a:t>
            </a:r>
            <a:r>
              <a:rPr lang="zh-CN" altLang="zh-CN" dirty="0"/>
              <a:t>）是用户利用检索终端，通过通信线路与系统的主机连接，与系统实时对话，从检索中心获取所需信息的过程</a:t>
            </a:r>
            <a:r>
              <a:rPr lang="zh-CN" altLang="zh-CN" dirty="0" smtClean="0"/>
              <a:t>。</a:t>
            </a:r>
            <a:endParaRPr lang="en-US" altLang="zh-CN" dirty="0" smtClean="0"/>
          </a:p>
          <a:p>
            <a:pPr marL="0" indent="0">
              <a:buNone/>
            </a:pPr>
            <a:r>
              <a:rPr lang="zh-CN" altLang="en-US" dirty="0" smtClean="0"/>
              <a:t>如</a:t>
            </a:r>
            <a:r>
              <a:rPr lang="zh-CN" altLang="zh-CN" dirty="0"/>
              <a:t>中国知网</a:t>
            </a:r>
            <a:r>
              <a:rPr lang="en-US" altLang="zh-CN" dirty="0"/>
              <a:t>CNKI</a:t>
            </a:r>
            <a:r>
              <a:rPr lang="zh-CN" altLang="zh-CN" dirty="0"/>
              <a:t>、万方数据知识服务平台、维普期刊数据库等</a:t>
            </a:r>
            <a:endParaRPr lang="zh-CN" altLang="en-US" dirty="0"/>
          </a:p>
        </p:txBody>
      </p:sp>
      <p:pic>
        <p:nvPicPr>
          <p:cNvPr id="71682"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861048"/>
            <a:ext cx="5499910"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4055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6.13.3  </a:t>
            </a:r>
            <a:r>
              <a:rPr lang="zh-CN" altLang="zh-CN" dirty="0">
                <a:effectLst/>
              </a:rPr>
              <a:t>网络信息检索</a:t>
            </a:r>
            <a:endParaRPr lang="zh-CN" altLang="en-US" dirty="0"/>
          </a:p>
        </p:txBody>
      </p:sp>
      <p:sp>
        <p:nvSpPr>
          <p:cNvPr id="3" name="内容占位符 2"/>
          <p:cNvSpPr>
            <a:spLocks noGrp="1"/>
          </p:cNvSpPr>
          <p:nvPr>
            <p:ph idx="1"/>
          </p:nvPr>
        </p:nvSpPr>
        <p:spPr/>
        <p:txBody>
          <a:bodyPr/>
          <a:lstStyle/>
          <a:p>
            <a:pPr marL="0" indent="0">
              <a:buNone/>
            </a:pPr>
            <a:r>
              <a:rPr lang="zh-CN" altLang="zh-CN" dirty="0"/>
              <a:t>搜索引擎（</a:t>
            </a:r>
            <a:r>
              <a:rPr lang="en-US" altLang="zh-CN" dirty="0"/>
              <a:t>Search Engine</a:t>
            </a:r>
            <a:r>
              <a:rPr lang="zh-CN" altLang="zh-CN" dirty="0"/>
              <a:t>）是根据一定的策略、运用特定的计算机程序从互联网上搜集信息，在对信息进行组织和处理后，为用户提供检索服务，将用户检索的相关信息展示给用户的系统。</a:t>
            </a:r>
          </a:p>
          <a:p>
            <a:pPr marL="0" indent="0">
              <a:buNone/>
            </a:pPr>
            <a:r>
              <a:rPr lang="zh-CN" altLang="zh-CN" dirty="0"/>
              <a:t>搜索引擎的主要工作原理如下：</a:t>
            </a:r>
          </a:p>
          <a:p>
            <a:pPr marL="0" indent="0">
              <a:buNone/>
            </a:pPr>
            <a:r>
              <a:rPr lang="zh-CN" altLang="zh-CN" dirty="0"/>
              <a:t>（</a:t>
            </a:r>
            <a:r>
              <a:rPr lang="en-US" altLang="zh-CN" dirty="0"/>
              <a:t>1</a:t>
            </a:r>
            <a:r>
              <a:rPr lang="zh-CN" altLang="zh-CN" dirty="0"/>
              <a:t>）获取</a:t>
            </a:r>
            <a:r>
              <a:rPr lang="zh-CN" altLang="zh-CN" dirty="0" smtClean="0"/>
              <a:t>网页</a:t>
            </a:r>
            <a:r>
              <a:rPr lang="zh-CN" altLang="en-US" dirty="0" smtClean="0"/>
              <a:t>：</a:t>
            </a:r>
            <a:r>
              <a:rPr lang="zh-CN" altLang="zh-CN" dirty="0"/>
              <a:t>爬虫程序</a:t>
            </a:r>
          </a:p>
          <a:p>
            <a:pPr marL="0" indent="0">
              <a:buNone/>
            </a:pPr>
            <a:r>
              <a:rPr lang="zh-CN" altLang="zh-CN" dirty="0"/>
              <a:t>（</a:t>
            </a:r>
            <a:r>
              <a:rPr lang="en-US" altLang="zh-CN" dirty="0"/>
              <a:t>2</a:t>
            </a:r>
            <a:r>
              <a:rPr lang="zh-CN" altLang="zh-CN" dirty="0"/>
              <a:t>）用户</a:t>
            </a:r>
            <a:r>
              <a:rPr lang="zh-CN" altLang="zh-CN" dirty="0" smtClean="0"/>
              <a:t>搜索</a:t>
            </a:r>
            <a:endParaRPr lang="en-US" altLang="zh-CN" dirty="0" smtClean="0"/>
          </a:p>
          <a:p>
            <a:pPr marL="0" indent="0">
              <a:buNone/>
            </a:pPr>
            <a:r>
              <a:rPr lang="zh-CN" altLang="zh-CN" dirty="0"/>
              <a:t>通常直接在搜索栏输入关键词就可以完成检索</a:t>
            </a:r>
          </a:p>
          <a:p>
            <a:pPr marL="0" indent="0">
              <a:buNone/>
            </a:pPr>
            <a:endParaRPr lang="zh-CN" altLang="en-US" dirty="0"/>
          </a:p>
        </p:txBody>
      </p:sp>
    </p:spTree>
    <p:extLst>
      <p:ext uri="{BB962C8B-B14F-4D97-AF65-F5344CB8AC3E}">
        <p14:creationId xmlns:p14="http://schemas.microsoft.com/office/powerpoint/2010/main" val="2132566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高级搜索</a:t>
            </a:r>
          </a:p>
        </p:txBody>
      </p:sp>
      <p:sp>
        <p:nvSpPr>
          <p:cNvPr id="3" name="内容占位符 2"/>
          <p:cNvSpPr>
            <a:spLocks noGrp="1"/>
          </p:cNvSpPr>
          <p:nvPr>
            <p:ph idx="1"/>
          </p:nvPr>
        </p:nvSpPr>
        <p:spPr/>
        <p:txBody>
          <a:bodyPr/>
          <a:lstStyle/>
          <a:p>
            <a:pPr marL="0" indent="0">
              <a:buNone/>
            </a:pPr>
            <a:r>
              <a:rPr lang="zh-CN" altLang="zh-CN" dirty="0" smtClean="0"/>
              <a:t>（</a:t>
            </a:r>
            <a:r>
              <a:rPr lang="en-US" altLang="zh-CN" dirty="0"/>
              <a:t>1</a:t>
            </a:r>
            <a:r>
              <a:rPr lang="zh-CN" altLang="zh-CN" dirty="0"/>
              <a:t>）百度支持高级检索语法，如“</a:t>
            </a:r>
            <a:r>
              <a:rPr lang="en-US" altLang="zh-CN" dirty="0"/>
              <a:t>+</a:t>
            </a:r>
            <a:r>
              <a:rPr lang="zh-CN" altLang="zh-CN" dirty="0"/>
              <a:t>”（与运算）、“</a:t>
            </a:r>
            <a:r>
              <a:rPr lang="en-US" altLang="zh-CN" dirty="0"/>
              <a:t>−</a:t>
            </a:r>
            <a:r>
              <a:rPr lang="zh-CN" altLang="zh-CN" dirty="0"/>
              <a:t>”（非运算）、“</a:t>
            </a:r>
            <a:r>
              <a:rPr lang="en-US" altLang="zh-CN" dirty="0"/>
              <a:t>|</a:t>
            </a:r>
            <a:r>
              <a:rPr lang="zh-CN" altLang="zh-CN" dirty="0"/>
              <a:t>”（或运算）。</a:t>
            </a:r>
          </a:p>
          <a:p>
            <a:pPr marL="0" indent="0">
              <a:buNone/>
            </a:pPr>
            <a:endParaRPr lang="zh-CN" altLang="en-US" dirty="0"/>
          </a:p>
        </p:txBody>
      </p:sp>
      <p:sp>
        <p:nvSpPr>
          <p:cNvPr id="4" name="矩形 3"/>
          <p:cNvSpPr/>
          <p:nvPr/>
        </p:nvSpPr>
        <p:spPr>
          <a:xfrm>
            <a:off x="683568" y="2759918"/>
            <a:ext cx="7776864" cy="2308324"/>
          </a:xfrm>
          <a:prstGeom prst="rect">
            <a:avLst/>
          </a:prstGeom>
        </p:spPr>
        <p:txBody>
          <a:bodyPr wrap="square">
            <a:spAutoFit/>
          </a:bodyPr>
          <a:lstStyle/>
          <a:p>
            <a:r>
              <a:rPr lang="zh-CN" altLang="zh-CN" dirty="0"/>
              <a:t>【例</a:t>
            </a:r>
            <a:r>
              <a:rPr lang="en-US" altLang="zh-CN" dirty="0"/>
              <a:t>6.10</a:t>
            </a:r>
            <a:r>
              <a:rPr lang="zh-CN" altLang="zh-CN" dirty="0"/>
              <a:t>】 使用百度搜索的高级检索语法，搜索相应内容。</a:t>
            </a:r>
          </a:p>
          <a:p>
            <a:r>
              <a:rPr lang="zh-CN" altLang="zh-CN" dirty="0"/>
              <a:t>具体操作如下所述。</a:t>
            </a:r>
          </a:p>
          <a:p>
            <a:r>
              <a:rPr lang="zh-CN" altLang="zh-CN" dirty="0"/>
              <a:t>① 关键字“</a:t>
            </a:r>
            <a:r>
              <a:rPr lang="en-US" altLang="zh-CN" dirty="0"/>
              <a:t>c</a:t>
            </a:r>
            <a:r>
              <a:rPr lang="zh-CN" altLang="zh-CN" dirty="0"/>
              <a:t>语言</a:t>
            </a:r>
            <a:r>
              <a:rPr lang="en-US" altLang="zh-CN" dirty="0"/>
              <a:t>+</a:t>
            </a:r>
            <a:r>
              <a:rPr lang="zh-CN" altLang="zh-CN" dirty="0"/>
              <a:t>宁爱军</a:t>
            </a:r>
            <a:r>
              <a:rPr lang="zh-CN" altLang="zh-CN" dirty="0" smtClean="0"/>
              <a:t>”</a:t>
            </a:r>
            <a:endParaRPr lang="en-US" altLang="zh-CN" dirty="0" smtClean="0"/>
          </a:p>
          <a:p>
            <a:r>
              <a:rPr lang="zh-CN" altLang="zh-CN" dirty="0"/>
              <a:t>② 关键字“</a:t>
            </a:r>
            <a:r>
              <a:rPr lang="en-US" altLang="zh-CN" dirty="0"/>
              <a:t>c</a:t>
            </a:r>
            <a:r>
              <a:rPr lang="zh-CN" altLang="zh-CN" dirty="0"/>
              <a:t>语言</a:t>
            </a:r>
            <a:r>
              <a:rPr lang="en-US" altLang="zh-CN" dirty="0"/>
              <a:t>  -</a:t>
            </a:r>
            <a:r>
              <a:rPr lang="zh-CN" altLang="zh-CN" dirty="0"/>
              <a:t>宁爱军</a:t>
            </a:r>
            <a:r>
              <a:rPr lang="zh-CN" altLang="zh-CN" dirty="0" smtClean="0"/>
              <a:t>”</a:t>
            </a:r>
            <a:endParaRPr lang="zh-CN" altLang="zh-CN" dirty="0"/>
          </a:p>
          <a:p>
            <a:r>
              <a:rPr lang="zh-CN" altLang="zh-CN" dirty="0"/>
              <a:t>③ 关键字“</a:t>
            </a:r>
            <a:r>
              <a:rPr lang="en-US" altLang="zh-CN" dirty="0"/>
              <a:t>c</a:t>
            </a:r>
            <a:r>
              <a:rPr lang="zh-CN" altLang="zh-CN" dirty="0"/>
              <a:t>语言</a:t>
            </a:r>
            <a:r>
              <a:rPr lang="en-US" altLang="zh-CN" dirty="0"/>
              <a:t>   |</a:t>
            </a:r>
            <a:r>
              <a:rPr lang="zh-CN" altLang="zh-CN" dirty="0"/>
              <a:t>宁爱军</a:t>
            </a:r>
            <a:r>
              <a:rPr lang="zh-CN" altLang="zh-CN" dirty="0" smtClean="0"/>
              <a:t>”</a:t>
            </a:r>
            <a:endParaRPr lang="zh-CN" altLang="en-US" dirty="0"/>
          </a:p>
        </p:txBody>
      </p:sp>
      <p:pic>
        <p:nvPicPr>
          <p:cNvPr id="72706"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4149080"/>
            <a:ext cx="3657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650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6.2.2  </a:t>
            </a:r>
            <a:r>
              <a:rPr lang="zh-CN" altLang="zh-CN" dirty="0">
                <a:effectLst/>
              </a:rPr>
              <a:t>从网络使用范围分类</a:t>
            </a:r>
            <a:endParaRPr lang="zh-CN" altLang="en-US" dirty="0"/>
          </a:p>
        </p:txBody>
      </p:sp>
      <p:sp>
        <p:nvSpPr>
          <p:cNvPr id="3" name="内容占位符 2"/>
          <p:cNvSpPr>
            <a:spLocks noGrp="1"/>
          </p:cNvSpPr>
          <p:nvPr>
            <p:ph idx="1"/>
          </p:nvPr>
        </p:nvSpPr>
        <p:spPr/>
        <p:txBody>
          <a:bodyPr/>
          <a:lstStyle/>
          <a:p>
            <a:pPr marL="0" indent="0">
              <a:buNone/>
            </a:pPr>
            <a:r>
              <a:rPr lang="zh-CN" altLang="zh-CN" dirty="0"/>
              <a:t>从网络使用范围的角度，可以把网络分为公用网和专用网</a:t>
            </a:r>
            <a:r>
              <a:rPr lang="zh-CN" altLang="zh-CN" dirty="0" smtClean="0"/>
              <a:t>。</a:t>
            </a:r>
            <a:endParaRPr lang="en-US" altLang="zh-CN" dirty="0" smtClean="0"/>
          </a:p>
          <a:p>
            <a:pPr marL="0" indent="0">
              <a:buNone/>
            </a:pPr>
            <a:r>
              <a:rPr lang="en-US" altLang="zh-CN" dirty="0"/>
              <a:t>1</a:t>
            </a:r>
            <a:r>
              <a:rPr lang="zh-CN" altLang="zh-CN" dirty="0"/>
              <a:t>．公用网</a:t>
            </a:r>
            <a:endParaRPr lang="en-US" altLang="zh-CN" dirty="0"/>
          </a:p>
          <a:p>
            <a:pPr marL="0" indent="0">
              <a:buNone/>
            </a:pPr>
            <a:r>
              <a:rPr lang="zh-CN" altLang="zh-CN" dirty="0"/>
              <a:t>公用网（</a:t>
            </a:r>
            <a:r>
              <a:rPr lang="en-US" altLang="zh-CN" dirty="0"/>
              <a:t>Public Network</a:t>
            </a:r>
            <a:r>
              <a:rPr lang="zh-CN" altLang="zh-CN" dirty="0"/>
              <a:t>）是由网络服务提供商组建、管理，供公共用户使用的通信网络。</a:t>
            </a:r>
            <a:endParaRPr lang="zh-CN" altLang="en-US" dirty="0"/>
          </a:p>
        </p:txBody>
      </p:sp>
    </p:spTree>
    <p:extLst>
      <p:ext uri="{BB962C8B-B14F-4D97-AF65-F5344CB8AC3E}">
        <p14:creationId xmlns:p14="http://schemas.microsoft.com/office/powerpoint/2010/main" val="35684426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矩形 3"/>
          <p:cNvSpPr/>
          <p:nvPr/>
        </p:nvSpPr>
        <p:spPr>
          <a:xfrm>
            <a:off x="755576" y="2170419"/>
            <a:ext cx="7992888" cy="1200329"/>
          </a:xfrm>
          <a:prstGeom prst="rect">
            <a:avLst/>
          </a:prstGeom>
        </p:spPr>
        <p:txBody>
          <a:bodyPr wrap="square">
            <a:spAutoFit/>
          </a:bodyPr>
          <a:lstStyle/>
          <a:p>
            <a:r>
              <a:rPr lang="zh-CN" altLang="zh-CN" dirty="0"/>
              <a:t>【例</a:t>
            </a:r>
            <a:r>
              <a:rPr lang="en-US" altLang="zh-CN" dirty="0"/>
              <a:t>6.11</a:t>
            </a:r>
            <a:r>
              <a:rPr lang="zh-CN" altLang="zh-CN" dirty="0"/>
              <a:t>】 使用双引号和书名号搜索相应内容</a:t>
            </a:r>
            <a:r>
              <a:rPr lang="zh-CN" altLang="zh-CN" dirty="0" smtClean="0"/>
              <a:t>。</a:t>
            </a:r>
            <a:endParaRPr lang="en-US" altLang="zh-CN" dirty="0" smtClean="0"/>
          </a:p>
          <a:p>
            <a:r>
              <a:rPr lang="zh-CN" altLang="zh-CN" dirty="0"/>
              <a:t>关键字“</a:t>
            </a:r>
            <a:r>
              <a:rPr lang="en-US" altLang="zh-CN" dirty="0"/>
              <a:t>"C</a:t>
            </a:r>
            <a:r>
              <a:rPr lang="zh-CN" altLang="zh-CN" dirty="0"/>
              <a:t>语言程序设计宁爱军</a:t>
            </a:r>
            <a:r>
              <a:rPr lang="en-US" altLang="zh-CN" dirty="0"/>
              <a:t>"</a:t>
            </a:r>
            <a:r>
              <a:rPr lang="zh-CN" altLang="zh-CN" dirty="0"/>
              <a:t>”或者“《</a:t>
            </a:r>
            <a:r>
              <a:rPr lang="en-US" altLang="zh-CN" dirty="0"/>
              <a:t>C</a:t>
            </a:r>
            <a:r>
              <a:rPr lang="zh-CN" altLang="zh-CN" dirty="0"/>
              <a:t>语言程序设计宁爱军》”</a:t>
            </a:r>
          </a:p>
        </p:txBody>
      </p:sp>
      <p:pic>
        <p:nvPicPr>
          <p:cNvPr id="7373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4005064"/>
            <a:ext cx="7223153" cy="209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9962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6.14  </a:t>
            </a:r>
            <a:r>
              <a:rPr lang="zh-CN" altLang="zh-CN" dirty="0">
                <a:effectLst/>
              </a:rPr>
              <a:t>云计算与物联网</a:t>
            </a:r>
            <a:endParaRPr lang="zh-CN" altLang="en-US" dirty="0"/>
          </a:p>
        </p:txBody>
      </p:sp>
      <p:sp>
        <p:nvSpPr>
          <p:cNvPr id="3" name="内容占位符 2"/>
          <p:cNvSpPr>
            <a:spLocks noGrp="1"/>
          </p:cNvSpPr>
          <p:nvPr>
            <p:ph idx="1"/>
          </p:nvPr>
        </p:nvSpPr>
        <p:spPr/>
        <p:txBody>
          <a:bodyPr/>
          <a:lstStyle/>
          <a:p>
            <a:pPr marL="0" indent="0">
              <a:buNone/>
            </a:pPr>
            <a:r>
              <a:rPr lang="zh-CN" altLang="zh-CN" dirty="0"/>
              <a:t>云计算是通过互联网以服务的方式提供动态、可伸缩的、</a:t>
            </a:r>
            <a:r>
              <a:rPr lang="en-US" altLang="zh-CN" dirty="0" err="1">
                <a:hlinkClick r:id="rId2"/>
              </a:rPr>
              <a:t>虚拟化</a:t>
            </a:r>
            <a:r>
              <a:rPr lang="zh-CN" altLang="zh-CN" dirty="0"/>
              <a:t>的、资源的计算模式</a:t>
            </a:r>
            <a:r>
              <a:rPr lang="zh-CN" altLang="zh-CN" dirty="0" smtClean="0"/>
              <a:t>。</a:t>
            </a:r>
            <a:endParaRPr lang="en-US" altLang="zh-CN" dirty="0" smtClean="0"/>
          </a:p>
          <a:p>
            <a:pPr marL="0" indent="0">
              <a:buNone/>
            </a:pPr>
            <a:r>
              <a:rPr lang="zh-CN" altLang="zh-CN" dirty="0"/>
              <a:t>云计算的思想是在</a:t>
            </a:r>
            <a:r>
              <a:rPr lang="en-US" altLang="zh-CN" dirty="0"/>
              <a:t>20</a:t>
            </a:r>
            <a:r>
              <a:rPr lang="zh-CN" altLang="zh-CN" dirty="0"/>
              <a:t>世纪</a:t>
            </a:r>
            <a:r>
              <a:rPr lang="en-US" altLang="zh-CN" dirty="0"/>
              <a:t>60</a:t>
            </a:r>
            <a:r>
              <a:rPr lang="zh-CN" altLang="zh-CN" dirty="0"/>
              <a:t>年代由麦卡锡提出，是指把计算能力作为一种像水、电、煤气一样的公用事业提供给用户的</a:t>
            </a:r>
            <a:r>
              <a:rPr lang="zh-CN" altLang="zh-CN" dirty="0" smtClean="0"/>
              <a:t>理念</a:t>
            </a:r>
            <a:r>
              <a:rPr lang="zh-CN" altLang="en-US" dirty="0"/>
              <a:t>。</a:t>
            </a:r>
          </a:p>
        </p:txBody>
      </p:sp>
      <p:pic>
        <p:nvPicPr>
          <p:cNvPr id="75778" name="图片 10291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4300537"/>
            <a:ext cx="192405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3529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云计算</a:t>
            </a:r>
            <a:endParaRPr lang="zh-CN" altLang="en-US" dirty="0"/>
          </a:p>
        </p:txBody>
      </p:sp>
      <p:sp>
        <p:nvSpPr>
          <p:cNvPr id="3" name="内容占位符 2"/>
          <p:cNvSpPr>
            <a:spLocks noGrp="1"/>
          </p:cNvSpPr>
          <p:nvPr>
            <p:ph idx="1"/>
          </p:nvPr>
        </p:nvSpPr>
        <p:spPr/>
        <p:txBody>
          <a:bodyPr/>
          <a:lstStyle/>
          <a:p>
            <a:r>
              <a:rPr lang="zh-CN" altLang="zh-CN" dirty="0"/>
              <a:t>云计算</a:t>
            </a:r>
            <a:r>
              <a:rPr lang="zh-CN" altLang="zh-CN" dirty="0" smtClean="0"/>
              <a:t>包括</a:t>
            </a:r>
            <a:r>
              <a:rPr lang="en-US" altLang="zh-CN" dirty="0" smtClean="0"/>
              <a:t>3</a:t>
            </a:r>
            <a:r>
              <a:rPr lang="zh-CN" altLang="en-US" dirty="0" smtClean="0"/>
              <a:t>种模式：</a:t>
            </a:r>
            <a:endParaRPr lang="en-US" altLang="zh-CN" dirty="0" smtClean="0"/>
          </a:p>
          <a:p>
            <a:pPr marL="0" indent="0">
              <a:buNone/>
            </a:pPr>
            <a:r>
              <a:rPr lang="zh-CN" altLang="en-US" dirty="0" smtClean="0"/>
              <a:t>（</a:t>
            </a:r>
            <a:r>
              <a:rPr lang="en-US" altLang="zh-CN" dirty="0" smtClean="0"/>
              <a:t>1</a:t>
            </a:r>
            <a:r>
              <a:rPr lang="zh-CN" altLang="en-US" dirty="0" smtClean="0"/>
              <a:t>）</a:t>
            </a:r>
            <a:r>
              <a:rPr lang="zh-CN" altLang="zh-CN" dirty="0" smtClean="0"/>
              <a:t>软件即服务</a:t>
            </a:r>
            <a:r>
              <a:rPr lang="zh-CN" altLang="zh-CN" dirty="0"/>
              <a:t>（</a:t>
            </a:r>
            <a:r>
              <a:rPr lang="en-US" altLang="zh-CN" dirty="0" err="1"/>
              <a:t>SaaS</a:t>
            </a:r>
            <a:r>
              <a:rPr lang="zh-CN" altLang="zh-CN" dirty="0"/>
              <a:t>）</a:t>
            </a:r>
            <a:endParaRPr lang="en-US" altLang="zh-CN" dirty="0" smtClean="0"/>
          </a:p>
          <a:p>
            <a:pPr marL="0" indent="0">
              <a:buNone/>
            </a:pPr>
            <a:r>
              <a:rPr lang="zh-CN" altLang="en-US" dirty="0" smtClean="0"/>
              <a:t>（</a:t>
            </a:r>
            <a:r>
              <a:rPr lang="en-US" altLang="zh-CN" dirty="0" smtClean="0"/>
              <a:t>2</a:t>
            </a:r>
            <a:r>
              <a:rPr lang="zh-CN" altLang="en-US" dirty="0" smtClean="0"/>
              <a:t>）</a:t>
            </a:r>
            <a:r>
              <a:rPr lang="zh-CN" altLang="zh-CN" dirty="0" smtClean="0"/>
              <a:t>平台</a:t>
            </a:r>
            <a:r>
              <a:rPr lang="zh-CN" altLang="zh-CN" dirty="0"/>
              <a:t>即</a:t>
            </a:r>
            <a:r>
              <a:rPr lang="zh-CN" altLang="zh-CN" dirty="0" smtClean="0"/>
              <a:t>服务</a:t>
            </a:r>
            <a:r>
              <a:rPr lang="zh-CN" altLang="zh-CN" dirty="0"/>
              <a:t>（</a:t>
            </a:r>
            <a:r>
              <a:rPr lang="en-US" altLang="zh-CN" dirty="0" err="1"/>
              <a:t>PaaS</a:t>
            </a:r>
            <a:r>
              <a:rPr lang="zh-CN" altLang="zh-CN" dirty="0"/>
              <a:t>）</a:t>
            </a:r>
            <a:endParaRPr lang="en-US" altLang="zh-CN" dirty="0" smtClean="0"/>
          </a:p>
          <a:p>
            <a:pPr marL="0" indent="0">
              <a:buNone/>
            </a:pPr>
            <a:r>
              <a:rPr lang="zh-CN" altLang="en-US" dirty="0" smtClean="0"/>
              <a:t>（</a:t>
            </a:r>
            <a:r>
              <a:rPr lang="en-US" altLang="zh-CN" dirty="0" smtClean="0"/>
              <a:t>3</a:t>
            </a:r>
            <a:r>
              <a:rPr lang="zh-CN" altLang="en-US" dirty="0" smtClean="0"/>
              <a:t>）</a:t>
            </a:r>
            <a:r>
              <a:rPr lang="zh-CN" altLang="zh-CN" dirty="0" smtClean="0"/>
              <a:t>基础</a:t>
            </a:r>
            <a:r>
              <a:rPr lang="zh-CN" altLang="zh-CN" dirty="0"/>
              <a:t>架构即</a:t>
            </a:r>
            <a:r>
              <a:rPr lang="zh-CN" altLang="zh-CN" dirty="0" smtClean="0"/>
              <a:t>服务</a:t>
            </a:r>
            <a:r>
              <a:rPr lang="zh-CN" altLang="zh-CN" dirty="0"/>
              <a:t>（</a:t>
            </a:r>
            <a:r>
              <a:rPr lang="en-US" altLang="zh-CN" dirty="0" err="1"/>
              <a:t>Iaa</a:t>
            </a:r>
            <a:r>
              <a:rPr lang="en-US" altLang="zh-CN" cap="all" dirty="0" err="1"/>
              <a:t>s</a:t>
            </a:r>
            <a:r>
              <a:rPr lang="zh-CN" altLang="zh-CN" dirty="0"/>
              <a:t>）</a:t>
            </a:r>
            <a:endParaRPr lang="zh-CN" altLang="en-US" dirty="0"/>
          </a:p>
        </p:txBody>
      </p:sp>
      <p:pic>
        <p:nvPicPr>
          <p:cNvPr id="76802" name="图片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9" y="3429000"/>
            <a:ext cx="3688455"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9171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6.14.2  </a:t>
            </a:r>
            <a:r>
              <a:rPr lang="zh-CN" altLang="zh-CN" dirty="0">
                <a:effectLst/>
              </a:rPr>
              <a:t>物</a:t>
            </a:r>
            <a:r>
              <a:rPr lang="zh-CN" altLang="zh-CN" dirty="0" smtClean="0">
                <a:effectLst/>
              </a:rPr>
              <a:t>联网</a:t>
            </a:r>
            <a:endParaRPr lang="zh-CN" altLang="en-US" dirty="0"/>
          </a:p>
        </p:txBody>
      </p:sp>
      <p:sp>
        <p:nvSpPr>
          <p:cNvPr id="3" name="内容占位符 2"/>
          <p:cNvSpPr>
            <a:spLocks noGrp="1"/>
          </p:cNvSpPr>
          <p:nvPr>
            <p:ph idx="1"/>
          </p:nvPr>
        </p:nvSpPr>
        <p:spPr/>
        <p:txBody>
          <a:bodyPr/>
          <a:lstStyle/>
          <a:p>
            <a:r>
              <a:rPr lang="zh-CN" altLang="zh-CN" dirty="0"/>
              <a:t>物联网是指物物相连的互联网，有两层意思：</a:t>
            </a:r>
          </a:p>
          <a:p>
            <a:pPr marL="0" indent="0">
              <a:buNone/>
            </a:pPr>
            <a:r>
              <a:rPr lang="zh-CN" altLang="zh-CN" dirty="0"/>
              <a:t>①物联网的核心和基础仍然是互联网，是在互联网基础上的延伸和扩展的网络。</a:t>
            </a:r>
          </a:p>
          <a:p>
            <a:pPr marL="0" indent="0">
              <a:buNone/>
            </a:pPr>
            <a:r>
              <a:rPr lang="zh-CN" altLang="zh-CN" dirty="0"/>
              <a:t>②用户端延伸和扩展到了任何物品与物品之间，进行信息交换和通信</a:t>
            </a:r>
            <a:r>
              <a:rPr lang="zh-CN" altLang="zh-CN" dirty="0" smtClean="0"/>
              <a:t>。</a:t>
            </a:r>
            <a:endParaRPr lang="en-US" altLang="zh-CN" dirty="0" smtClean="0"/>
          </a:p>
          <a:p>
            <a:pPr marL="0" indent="0">
              <a:buNone/>
            </a:pPr>
            <a:r>
              <a:rPr lang="zh-CN" altLang="zh-CN" dirty="0"/>
              <a:t>物联网是通过</a:t>
            </a:r>
            <a:r>
              <a:rPr lang="en-US" altLang="zh-CN" dirty="0" err="1">
                <a:hlinkClick r:id="rId2"/>
              </a:rPr>
              <a:t>射频识别</a:t>
            </a:r>
            <a:r>
              <a:rPr lang="zh-CN" altLang="zh-CN" dirty="0"/>
              <a:t>、红外感应器、</a:t>
            </a:r>
            <a:r>
              <a:rPr lang="en-US" altLang="zh-CN" dirty="0" err="1">
                <a:hlinkClick r:id="rId3"/>
              </a:rPr>
              <a:t>全球定位系统</a:t>
            </a:r>
            <a:r>
              <a:rPr lang="zh-CN" altLang="zh-CN" dirty="0"/>
              <a:t>、</a:t>
            </a:r>
            <a:r>
              <a:rPr lang="en-US" altLang="zh-CN" dirty="0" err="1">
                <a:hlinkClick r:id="rId4"/>
              </a:rPr>
              <a:t>激光扫描器</a:t>
            </a:r>
            <a:r>
              <a:rPr lang="zh-CN" altLang="zh-CN" dirty="0"/>
              <a:t>等信息传感设备，按约定的协议，把任何物品与互联网相连接，进行信息交换和通信，以实现对物品的智能化识别、定位、跟踪、监控和管理的一种网络。</a:t>
            </a:r>
          </a:p>
          <a:p>
            <a:pPr marL="0" indent="0">
              <a:buNone/>
            </a:pPr>
            <a:endParaRPr lang="zh-CN" altLang="en-US" dirty="0"/>
          </a:p>
        </p:txBody>
      </p:sp>
    </p:spTree>
    <p:extLst>
      <p:ext uri="{BB962C8B-B14F-4D97-AF65-F5344CB8AC3E}">
        <p14:creationId xmlns:p14="http://schemas.microsoft.com/office/powerpoint/2010/main" val="2432958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物联网</a:t>
            </a:r>
            <a:endParaRPr lang="zh-CN" altLang="en-US" dirty="0"/>
          </a:p>
        </p:txBody>
      </p:sp>
      <p:sp>
        <p:nvSpPr>
          <p:cNvPr id="3" name="内容占位符 2"/>
          <p:cNvSpPr>
            <a:spLocks noGrp="1"/>
          </p:cNvSpPr>
          <p:nvPr>
            <p:ph idx="1"/>
          </p:nvPr>
        </p:nvSpPr>
        <p:spPr/>
        <p:txBody>
          <a:bodyPr/>
          <a:lstStyle/>
          <a:p>
            <a:r>
              <a:rPr lang="zh-CN" altLang="zh-CN" dirty="0"/>
              <a:t>物</a:t>
            </a:r>
            <a:r>
              <a:rPr lang="zh-CN" altLang="zh-CN" dirty="0" smtClean="0"/>
              <a:t>联网分为</a:t>
            </a:r>
            <a:r>
              <a:rPr lang="en-US" altLang="zh-CN" dirty="0" smtClean="0"/>
              <a:t>3</a:t>
            </a:r>
            <a:r>
              <a:rPr lang="zh-CN" altLang="zh-CN" dirty="0" smtClean="0"/>
              <a:t>层</a:t>
            </a:r>
            <a:r>
              <a:rPr lang="zh-CN" altLang="en-US" dirty="0" smtClean="0"/>
              <a:t>：</a:t>
            </a:r>
            <a:endParaRPr lang="en-US" altLang="zh-CN" dirty="0" smtClean="0"/>
          </a:p>
          <a:p>
            <a:pPr marL="0" indent="0">
              <a:buNone/>
            </a:pPr>
            <a:r>
              <a:rPr lang="zh-CN" altLang="zh-CN" dirty="0"/>
              <a:t>感知</a:t>
            </a:r>
            <a:r>
              <a:rPr lang="zh-CN" altLang="zh-CN" dirty="0" smtClean="0"/>
              <a:t>层</a:t>
            </a:r>
            <a:endParaRPr lang="en-US" altLang="zh-CN" dirty="0" smtClean="0"/>
          </a:p>
          <a:p>
            <a:pPr marL="0" indent="0">
              <a:buNone/>
            </a:pPr>
            <a:r>
              <a:rPr lang="zh-CN" altLang="zh-CN" dirty="0" smtClean="0"/>
              <a:t>网络层</a:t>
            </a:r>
            <a:endParaRPr lang="en-US" altLang="zh-CN" dirty="0" smtClean="0"/>
          </a:p>
          <a:p>
            <a:pPr marL="0" indent="0">
              <a:buNone/>
            </a:pPr>
            <a:r>
              <a:rPr lang="zh-CN" altLang="zh-CN" dirty="0" smtClean="0"/>
              <a:t>应用层</a:t>
            </a:r>
            <a:endParaRPr lang="zh-CN" altLang="zh-CN" dirty="0"/>
          </a:p>
          <a:p>
            <a:endParaRPr lang="zh-CN" altLang="en-US" dirty="0"/>
          </a:p>
        </p:txBody>
      </p:sp>
      <p:pic>
        <p:nvPicPr>
          <p:cNvPr id="77826" name="Picture 2" descr="2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2348880"/>
            <a:ext cx="5321751" cy="39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18474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6.15  </a:t>
            </a:r>
            <a:r>
              <a:rPr lang="zh-CN" altLang="zh-CN" dirty="0">
                <a:effectLst/>
              </a:rPr>
              <a:t>互联网</a:t>
            </a:r>
            <a:r>
              <a:rPr lang="en-US" altLang="zh-CN" dirty="0">
                <a:effectLst/>
              </a:rPr>
              <a:t>+</a:t>
            </a:r>
            <a:r>
              <a:rPr lang="zh-CN" altLang="zh-CN" dirty="0">
                <a:effectLst/>
              </a:rPr>
              <a:t>创新创业</a:t>
            </a:r>
            <a:endParaRPr lang="zh-CN" altLang="en-US" dirty="0"/>
          </a:p>
        </p:txBody>
      </p:sp>
      <p:sp>
        <p:nvSpPr>
          <p:cNvPr id="3" name="内容占位符 2"/>
          <p:cNvSpPr>
            <a:spLocks noGrp="1"/>
          </p:cNvSpPr>
          <p:nvPr>
            <p:ph idx="1"/>
          </p:nvPr>
        </p:nvSpPr>
        <p:spPr/>
        <p:txBody>
          <a:bodyPr/>
          <a:lstStyle/>
          <a:p>
            <a:pPr marL="0" indent="0">
              <a:buNone/>
            </a:pPr>
            <a:r>
              <a:rPr lang="en-US" altLang="zh-CN" dirty="0"/>
              <a:t>2014</a:t>
            </a:r>
            <a:r>
              <a:rPr lang="zh-CN" altLang="zh-CN" dirty="0"/>
              <a:t>年</a:t>
            </a:r>
            <a:r>
              <a:rPr lang="en-US" altLang="zh-CN" dirty="0"/>
              <a:t>11</a:t>
            </a:r>
            <a:r>
              <a:rPr lang="zh-CN" altLang="zh-CN" dirty="0"/>
              <a:t>月，李克强总理出席首届世界互联网大会时指出，互联网是大众创业、万众创新的新工具</a:t>
            </a:r>
            <a:r>
              <a:rPr lang="zh-CN" altLang="zh-CN" dirty="0" smtClean="0"/>
              <a:t>。</a:t>
            </a:r>
            <a:endParaRPr lang="en-US" altLang="zh-CN" dirty="0" smtClean="0"/>
          </a:p>
          <a:p>
            <a:pPr marL="0" indent="0">
              <a:buNone/>
            </a:pPr>
            <a:endParaRPr lang="zh-CN" altLang="en-US" dirty="0"/>
          </a:p>
        </p:txBody>
      </p:sp>
    </p:spTree>
    <p:extLst>
      <p:ext uri="{BB962C8B-B14F-4D97-AF65-F5344CB8AC3E}">
        <p14:creationId xmlns:p14="http://schemas.microsoft.com/office/powerpoint/2010/main" val="38204387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a:t>2015</a:t>
            </a:r>
            <a:r>
              <a:rPr lang="zh-CN" altLang="zh-CN" dirty="0"/>
              <a:t>年</a:t>
            </a:r>
            <a:r>
              <a:rPr lang="en-US" altLang="zh-CN" dirty="0"/>
              <a:t>3</a:t>
            </a:r>
            <a:r>
              <a:rPr lang="zh-CN" altLang="zh-CN" dirty="0"/>
              <a:t>月</a:t>
            </a:r>
            <a:r>
              <a:rPr lang="en-US" altLang="zh-CN" dirty="0"/>
              <a:t>5</a:t>
            </a:r>
            <a:r>
              <a:rPr lang="zh-CN" altLang="zh-CN" dirty="0"/>
              <a:t>日上午十二届全国人大三次会议上，李克强总理在政府工作报告中首次提出“互联网</a:t>
            </a:r>
            <a:r>
              <a:rPr lang="en-US" altLang="zh-CN" dirty="0"/>
              <a:t>+</a:t>
            </a:r>
            <a:r>
              <a:rPr lang="zh-CN" altLang="zh-CN" dirty="0"/>
              <a:t>”行动计划</a:t>
            </a:r>
            <a:r>
              <a:rPr lang="zh-CN" altLang="zh-CN" dirty="0" smtClean="0"/>
              <a:t>。</a:t>
            </a:r>
            <a:endParaRPr lang="en-US" altLang="zh-CN" dirty="0" smtClean="0"/>
          </a:p>
          <a:p>
            <a:pPr marL="0" indent="0">
              <a:buNone/>
            </a:pPr>
            <a:r>
              <a:rPr lang="zh-CN" altLang="zh-CN" dirty="0"/>
              <a:t>李克强在政府工作报告中提出，制定“互联网</a:t>
            </a:r>
            <a:r>
              <a:rPr lang="en-US" altLang="zh-CN" dirty="0"/>
              <a:t>+</a:t>
            </a:r>
            <a:r>
              <a:rPr lang="zh-CN" altLang="zh-CN" dirty="0"/>
              <a:t>”行动计划，推动移动互联网、云计算、大数据、物联网等与现代制造业结合，促进电子商务、工业互联网和互联网金融（</a:t>
            </a:r>
            <a:r>
              <a:rPr lang="en-US" altLang="zh-CN" dirty="0"/>
              <a:t>ITFIN</a:t>
            </a:r>
            <a:r>
              <a:rPr lang="zh-CN" altLang="zh-CN" dirty="0"/>
              <a:t>）健康发展，引导互联网企业拓展国际市场。</a:t>
            </a:r>
            <a:endParaRPr lang="zh-CN" altLang="en-US" dirty="0"/>
          </a:p>
        </p:txBody>
      </p:sp>
    </p:spTree>
    <p:extLst>
      <p:ext uri="{BB962C8B-B14F-4D97-AF65-F5344CB8AC3E}">
        <p14:creationId xmlns:p14="http://schemas.microsoft.com/office/powerpoint/2010/main" val="27921897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zh-CN" dirty="0"/>
              <a:t>通俗地说，“互联网</a:t>
            </a:r>
            <a:r>
              <a:rPr lang="en-US" altLang="zh-CN" dirty="0"/>
              <a:t>+</a:t>
            </a:r>
            <a:r>
              <a:rPr lang="zh-CN" altLang="zh-CN" dirty="0"/>
              <a:t>”就是“互联网</a:t>
            </a:r>
            <a:r>
              <a:rPr lang="en-US" altLang="zh-CN" dirty="0"/>
              <a:t>+</a:t>
            </a:r>
            <a:r>
              <a:rPr lang="zh-CN" altLang="zh-CN" dirty="0"/>
              <a:t>各个传统行业</a:t>
            </a:r>
            <a:r>
              <a:rPr lang="zh-CN" altLang="zh-CN" dirty="0" smtClean="0"/>
              <a:t>”</a:t>
            </a:r>
            <a:endParaRPr lang="en-US" altLang="zh-CN" dirty="0"/>
          </a:p>
          <a:p>
            <a:pPr marL="0" indent="0">
              <a:buNone/>
            </a:pPr>
            <a:endParaRPr lang="en-US" altLang="zh-CN" dirty="0" smtClean="0"/>
          </a:p>
          <a:p>
            <a:pPr marL="0" indent="0">
              <a:buNone/>
            </a:pPr>
            <a:r>
              <a:rPr lang="zh-CN" altLang="zh-CN" dirty="0"/>
              <a:t>“互联网</a:t>
            </a:r>
            <a:r>
              <a:rPr lang="en-US" altLang="zh-CN" dirty="0"/>
              <a:t>+</a:t>
            </a:r>
            <a:r>
              <a:rPr lang="zh-CN" altLang="zh-CN" dirty="0"/>
              <a:t>”的范围：互联网</a:t>
            </a:r>
            <a:r>
              <a:rPr lang="en-US" altLang="zh-CN" dirty="0"/>
              <a:t>+</a:t>
            </a:r>
            <a:r>
              <a:rPr lang="zh-CN" altLang="zh-CN" dirty="0"/>
              <a:t>教育、互联网</a:t>
            </a:r>
            <a:r>
              <a:rPr lang="en-US" altLang="zh-CN" dirty="0"/>
              <a:t>+</a:t>
            </a:r>
            <a:r>
              <a:rPr lang="zh-CN" altLang="zh-CN" dirty="0"/>
              <a:t>农业、互联网</a:t>
            </a:r>
            <a:r>
              <a:rPr lang="en-US" altLang="zh-CN" dirty="0"/>
              <a:t>+</a:t>
            </a:r>
            <a:r>
              <a:rPr lang="zh-CN" altLang="zh-CN" dirty="0"/>
              <a:t>医疗、互联网</a:t>
            </a:r>
            <a:r>
              <a:rPr lang="en-US" altLang="zh-CN" dirty="0"/>
              <a:t>+</a:t>
            </a:r>
            <a:r>
              <a:rPr lang="zh-CN" altLang="zh-CN" dirty="0"/>
              <a:t>交通、互联网</a:t>
            </a:r>
            <a:r>
              <a:rPr lang="en-US" altLang="zh-CN" dirty="0"/>
              <a:t>+</a:t>
            </a:r>
            <a:r>
              <a:rPr lang="zh-CN" altLang="zh-CN" dirty="0"/>
              <a:t>餐饮服务、互联网</a:t>
            </a:r>
            <a:r>
              <a:rPr lang="en-US" altLang="zh-CN" dirty="0"/>
              <a:t>+</a:t>
            </a:r>
            <a:r>
              <a:rPr lang="zh-CN" altLang="zh-CN" dirty="0"/>
              <a:t>旅游等。</a:t>
            </a:r>
          </a:p>
          <a:p>
            <a:pPr marL="0" indent="0">
              <a:buNone/>
            </a:pPr>
            <a:endParaRPr lang="zh-CN" altLang="en-US" dirty="0"/>
          </a:p>
        </p:txBody>
      </p:sp>
      <p:pic>
        <p:nvPicPr>
          <p:cNvPr id="78850" name="Picture 2" descr="京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517" y="4619624"/>
            <a:ext cx="10763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4619625"/>
            <a:ext cx="13811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1400" y="4619625"/>
            <a:ext cx="10858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5" descr="moba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3925" y="4619625"/>
            <a:ext cx="10858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1801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zh-CN" dirty="0"/>
              <a:t>大学生参与到创新创业，需要注意创新创业的一般过程：</a:t>
            </a:r>
          </a:p>
          <a:p>
            <a:pPr marL="0" indent="0">
              <a:buNone/>
            </a:pPr>
            <a:r>
              <a:rPr lang="zh-CN" altLang="zh-CN" dirty="0"/>
              <a:t>（</a:t>
            </a:r>
            <a:r>
              <a:rPr lang="en-US" altLang="zh-CN" dirty="0"/>
              <a:t>1</a:t>
            </a:r>
            <a:r>
              <a:rPr lang="zh-CN" altLang="zh-CN" dirty="0"/>
              <a:t>）创新创业想法</a:t>
            </a:r>
            <a:r>
              <a:rPr lang="zh-CN" altLang="zh-CN" dirty="0" smtClean="0"/>
              <a:t>。</a:t>
            </a:r>
            <a:endParaRPr lang="en-US" altLang="zh-CN" dirty="0" smtClean="0"/>
          </a:p>
          <a:p>
            <a:pPr marL="0" indent="0">
              <a:buNone/>
            </a:pPr>
            <a:r>
              <a:rPr lang="zh-CN" altLang="zh-CN" dirty="0" smtClean="0"/>
              <a:t>（</a:t>
            </a:r>
            <a:r>
              <a:rPr lang="en-US" altLang="zh-CN" dirty="0"/>
              <a:t>2</a:t>
            </a:r>
            <a:r>
              <a:rPr lang="zh-CN" altLang="zh-CN" dirty="0"/>
              <a:t>）市场调研</a:t>
            </a:r>
            <a:r>
              <a:rPr lang="zh-CN" altLang="zh-CN" dirty="0" smtClean="0"/>
              <a:t>：</a:t>
            </a:r>
            <a:endParaRPr lang="en-US" altLang="zh-CN" dirty="0" smtClean="0"/>
          </a:p>
          <a:p>
            <a:pPr marL="0" indent="0">
              <a:buNone/>
            </a:pPr>
            <a:r>
              <a:rPr lang="zh-CN" altLang="zh-CN" dirty="0" smtClean="0"/>
              <a:t>（</a:t>
            </a:r>
            <a:r>
              <a:rPr lang="en-US" altLang="zh-CN" dirty="0"/>
              <a:t>3</a:t>
            </a:r>
            <a:r>
              <a:rPr lang="zh-CN" altLang="zh-CN" dirty="0"/>
              <a:t>）组建创业团队</a:t>
            </a:r>
            <a:r>
              <a:rPr lang="zh-CN" altLang="zh-CN" dirty="0" smtClean="0"/>
              <a:t>。</a:t>
            </a:r>
            <a:endParaRPr lang="en-US" altLang="zh-CN" dirty="0" smtClean="0"/>
          </a:p>
          <a:p>
            <a:pPr marL="0" indent="0">
              <a:buNone/>
            </a:pPr>
            <a:r>
              <a:rPr lang="zh-CN" altLang="zh-CN" dirty="0" smtClean="0"/>
              <a:t>（</a:t>
            </a:r>
            <a:r>
              <a:rPr lang="en-US" altLang="zh-CN" dirty="0"/>
              <a:t>4</a:t>
            </a:r>
            <a:r>
              <a:rPr lang="zh-CN" altLang="zh-CN" dirty="0"/>
              <a:t>）创新</a:t>
            </a:r>
            <a:r>
              <a:rPr lang="zh-CN" altLang="zh-CN" dirty="0" smtClean="0"/>
              <a:t>。</a:t>
            </a:r>
            <a:endParaRPr lang="en-US" altLang="zh-CN" dirty="0" smtClean="0"/>
          </a:p>
          <a:p>
            <a:pPr marL="0" indent="0">
              <a:buNone/>
            </a:pPr>
            <a:r>
              <a:rPr lang="zh-CN" altLang="zh-CN" dirty="0" smtClean="0"/>
              <a:t>（</a:t>
            </a:r>
            <a:r>
              <a:rPr lang="en-US" altLang="zh-CN" dirty="0"/>
              <a:t>5</a:t>
            </a:r>
            <a:r>
              <a:rPr lang="zh-CN" altLang="zh-CN" dirty="0"/>
              <a:t>）</a:t>
            </a:r>
            <a:r>
              <a:rPr lang="zh-CN" altLang="zh-CN" dirty="0" smtClean="0"/>
              <a:t>营销</a:t>
            </a:r>
            <a:endParaRPr lang="en-US" altLang="zh-CN" dirty="0" smtClean="0"/>
          </a:p>
          <a:p>
            <a:pPr marL="0" indent="0">
              <a:buNone/>
            </a:pPr>
            <a:r>
              <a:rPr lang="zh-CN" altLang="zh-CN" dirty="0" smtClean="0"/>
              <a:t>（</a:t>
            </a:r>
            <a:r>
              <a:rPr lang="en-US" altLang="zh-CN" dirty="0"/>
              <a:t>6</a:t>
            </a:r>
            <a:r>
              <a:rPr lang="zh-CN" altLang="zh-CN" dirty="0"/>
              <a:t>）撰写创业计划书</a:t>
            </a:r>
            <a:r>
              <a:rPr lang="zh-CN" altLang="zh-CN" dirty="0" smtClean="0"/>
              <a:t>。</a:t>
            </a:r>
            <a:endParaRPr lang="zh-CN" altLang="zh-CN" dirty="0"/>
          </a:p>
          <a:p>
            <a:pPr marL="0" indent="0">
              <a:buNone/>
            </a:pPr>
            <a:endParaRPr lang="zh-CN" altLang="en-US" dirty="0"/>
          </a:p>
        </p:txBody>
      </p:sp>
    </p:spTree>
    <p:extLst>
      <p:ext uri="{BB962C8B-B14F-4D97-AF65-F5344CB8AC3E}">
        <p14:creationId xmlns:p14="http://schemas.microsoft.com/office/powerpoint/2010/main" val="11767995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p:txBody>
          <a:bodyPr vert="horz" wrap="square" lIns="91440" tIns="45720" rIns="91440" bIns="45720" numCol="1" anchorCtr="0" compatLnSpc="1">
            <a:prstTxWarp prst="textNoShape">
              <a:avLst/>
            </a:prstTxWarp>
          </a:bodyPr>
          <a:lstStyle/>
          <a:p>
            <a:r>
              <a:rPr lang="zh-CN" altLang="en-US" smtClean="0">
                <a:effectLst/>
              </a:rPr>
              <a:t>学习要求</a:t>
            </a:r>
          </a:p>
        </p:txBody>
      </p:sp>
      <p:sp>
        <p:nvSpPr>
          <p:cNvPr id="33795" name="Rectangle 3"/>
          <p:cNvSpPr>
            <a:spLocks noGrp="1" noChangeArrowheads="1"/>
          </p:cNvSpPr>
          <p:nvPr>
            <p:ph idx="1"/>
          </p:nvPr>
        </p:nvSpPr>
        <p:spPr/>
        <p:txBody>
          <a:bodyPr/>
          <a:lstStyle/>
          <a:p>
            <a:pPr>
              <a:defRPr/>
            </a:pPr>
            <a:r>
              <a:rPr lang="zh-CN" altLang="en-US" dirty="0" smtClean="0"/>
              <a:t>阅读教材</a:t>
            </a:r>
            <a:endParaRPr lang="en-US" altLang="zh-CN" dirty="0" smtClean="0"/>
          </a:p>
          <a:p>
            <a:pPr>
              <a:defRPr/>
            </a:pPr>
            <a:r>
              <a:rPr lang="zh-CN" altLang="en-US" dirty="0" smtClean="0"/>
              <a:t>完成书后习题。</a:t>
            </a:r>
          </a:p>
          <a:p>
            <a:pPr marL="0" indent="0">
              <a:buFontTx/>
              <a:buNone/>
              <a:defRPr/>
            </a:pPr>
            <a:endParaRPr lang="en-US" altLang="zh-CN" dirty="0" smtClean="0"/>
          </a:p>
          <a:p>
            <a:pPr marL="0" indent="0">
              <a:buFontTx/>
              <a:buNone/>
              <a:defRPr/>
            </a:pPr>
            <a:endParaRPr lang="zh-CN" altLang="en-US" dirty="0" smtClean="0"/>
          </a:p>
          <a:p>
            <a:pPr>
              <a:defRPr/>
            </a:pPr>
            <a:endParaRPr lang="zh-CN" altLang="en-US" dirty="0" smtClean="0"/>
          </a:p>
          <a:p>
            <a:pPr>
              <a:defRPr/>
            </a:pPr>
            <a:endParaRPr lang="zh-CN" altLang="zh-CN" dirty="0"/>
          </a:p>
          <a:p>
            <a:pPr>
              <a:defRPr/>
            </a:pPr>
            <a:endParaRPr lang="zh-CN" altLang="en-US" dirty="0" smtClean="0"/>
          </a:p>
          <a:p>
            <a:pPr>
              <a:defRPr/>
            </a:pPr>
            <a:endParaRPr lang="zh-CN" altLang="en-US"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从网络使用范围分类</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a:t>
            </a:r>
            <a:r>
              <a:rPr lang="zh-CN" altLang="zh-CN" dirty="0" smtClean="0"/>
              <a:t>专用网</a:t>
            </a:r>
            <a:endParaRPr lang="en-US" altLang="zh-CN" dirty="0" smtClean="0"/>
          </a:p>
          <a:p>
            <a:pPr marL="0" indent="0">
              <a:buNone/>
            </a:pPr>
            <a:r>
              <a:rPr lang="zh-CN" altLang="zh-CN" dirty="0"/>
              <a:t>专用网（</a:t>
            </a:r>
            <a:r>
              <a:rPr lang="en-US" altLang="zh-CN" dirty="0"/>
              <a:t>Private Network</a:t>
            </a:r>
            <a:r>
              <a:rPr lang="zh-CN" altLang="zh-CN" dirty="0"/>
              <a:t>）是由用户部门自己组建、管理的网络，这种网络不向本部门以外的部门和个人提供服务，如军队、铁路、银行等系统拥有各自的专用网。</a:t>
            </a:r>
            <a:endParaRPr lang="zh-CN" altLang="en-US" dirty="0"/>
          </a:p>
        </p:txBody>
      </p:sp>
    </p:spTree>
    <p:extLst>
      <p:ext uri="{BB962C8B-B14F-4D97-AF65-F5344CB8AC3E}">
        <p14:creationId xmlns:p14="http://schemas.microsoft.com/office/powerpoint/2010/main" val="262346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从网络使用范围分类</a:t>
            </a:r>
            <a:endParaRPr lang="zh-CN" altLang="en-US" dirty="0"/>
          </a:p>
        </p:txBody>
      </p:sp>
      <p:sp>
        <p:nvSpPr>
          <p:cNvPr id="3" name="内容占位符 2"/>
          <p:cNvSpPr>
            <a:spLocks noGrp="1"/>
          </p:cNvSpPr>
          <p:nvPr>
            <p:ph idx="1"/>
          </p:nvPr>
        </p:nvSpPr>
        <p:spPr/>
        <p:txBody>
          <a:bodyPr/>
          <a:lstStyle/>
          <a:p>
            <a:pPr marL="0" indent="0">
              <a:buNone/>
            </a:pPr>
            <a:r>
              <a:rPr lang="zh-CN" altLang="zh-CN" dirty="0"/>
              <a:t>虚拟专用网络技术（</a:t>
            </a:r>
            <a:r>
              <a:rPr lang="en-US" altLang="zh-CN" dirty="0"/>
              <a:t>Virtual Private Network</a:t>
            </a:r>
            <a:r>
              <a:rPr lang="zh-CN" altLang="zh-CN" dirty="0"/>
              <a:t>，</a:t>
            </a:r>
            <a:r>
              <a:rPr lang="en-US" altLang="zh-CN" dirty="0"/>
              <a:t>VPN</a:t>
            </a:r>
            <a:r>
              <a:rPr lang="zh-CN" altLang="zh-CN" dirty="0"/>
              <a:t>），在</a:t>
            </a:r>
            <a:r>
              <a:rPr lang="en-US" altLang="zh-CN" dirty="0"/>
              <a:t>VPN</a:t>
            </a:r>
            <a:r>
              <a:rPr lang="zh-CN" altLang="zh-CN" dirty="0"/>
              <a:t>管道中进行加密通信，形成专用网，实现安全的</a:t>
            </a:r>
            <a:r>
              <a:rPr lang="zh-CN" altLang="zh-CN" dirty="0" smtClean="0"/>
              <a:t>远程访问。</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944639718"/>
              </p:ext>
            </p:extLst>
          </p:nvPr>
        </p:nvGraphicFramePr>
        <p:xfrm>
          <a:off x="1619672" y="3429000"/>
          <a:ext cx="6202391" cy="2520280"/>
        </p:xfrm>
        <a:graphic>
          <a:graphicData uri="http://schemas.openxmlformats.org/presentationml/2006/ole">
            <mc:AlternateContent xmlns:mc="http://schemas.openxmlformats.org/markup-compatibility/2006">
              <mc:Choice xmlns:v="urn:schemas-microsoft-com:vml" Requires="v">
                <p:oleObj spid="_x0000_s15379" r:id="rId3" imgW="3304832" imgH="1364142" progId="Visio.Drawing.11">
                  <p:embed/>
                </p:oleObj>
              </mc:Choice>
              <mc:Fallback>
                <p:oleObj r:id="rId3" imgW="3304832" imgH="136414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b="1862"/>
                      <a:stretch>
                        <a:fillRect/>
                      </a:stretch>
                    </p:blipFill>
                    <p:spPr bwMode="auto">
                      <a:xfrm>
                        <a:off x="1619672" y="3429000"/>
                        <a:ext cx="6202391" cy="2520280"/>
                      </a:xfrm>
                      <a:prstGeom prst="rect">
                        <a:avLst/>
                      </a:prstGeom>
                      <a:noFill/>
                    </p:spPr>
                  </p:pic>
                </p:oleObj>
              </mc:Fallback>
            </mc:AlternateContent>
          </a:graphicData>
        </a:graphic>
      </p:graphicFrame>
    </p:spTree>
    <p:extLst>
      <p:ext uri="{BB962C8B-B14F-4D97-AF65-F5344CB8AC3E}">
        <p14:creationId xmlns:p14="http://schemas.microsoft.com/office/powerpoint/2010/main" val="2674304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6.2.3  </a:t>
            </a:r>
            <a:r>
              <a:rPr lang="zh-CN" altLang="zh-CN" dirty="0">
                <a:effectLst/>
              </a:rPr>
              <a:t>从网络拓扑结构划分</a:t>
            </a:r>
            <a:endParaRPr lang="zh-CN" altLang="en-US" dirty="0"/>
          </a:p>
        </p:txBody>
      </p:sp>
      <p:sp>
        <p:nvSpPr>
          <p:cNvPr id="3" name="内容占位符 2"/>
          <p:cNvSpPr>
            <a:spLocks noGrp="1"/>
          </p:cNvSpPr>
          <p:nvPr>
            <p:ph idx="1"/>
          </p:nvPr>
        </p:nvSpPr>
        <p:spPr/>
        <p:txBody>
          <a:bodyPr/>
          <a:lstStyle/>
          <a:p>
            <a:pPr marL="0" indent="0">
              <a:buNone/>
            </a:pPr>
            <a:r>
              <a:rPr lang="zh-CN" altLang="zh-CN" dirty="0"/>
              <a:t>拓扑（</a:t>
            </a:r>
            <a:r>
              <a:rPr lang="en-US" altLang="zh-CN" dirty="0"/>
              <a:t>Topology</a:t>
            </a:r>
            <a:r>
              <a:rPr lang="zh-CN" altLang="zh-CN" dirty="0"/>
              <a:t>）是从图论演变而来的，研究与大小、形状无关的点、线和面特点的方法</a:t>
            </a:r>
            <a:r>
              <a:rPr lang="zh-CN" altLang="zh-CN" dirty="0" smtClean="0"/>
              <a:t>。</a:t>
            </a:r>
            <a:endParaRPr lang="en-US" altLang="zh-CN" dirty="0" smtClean="0"/>
          </a:p>
          <a:p>
            <a:pPr marL="0" indent="0">
              <a:buNone/>
            </a:pPr>
            <a:r>
              <a:rPr lang="zh-CN" altLang="zh-CN" dirty="0" smtClean="0"/>
              <a:t>采用</a:t>
            </a:r>
            <a:r>
              <a:rPr lang="zh-CN" altLang="zh-CN" dirty="0"/>
              <a:t>拓扑学的方法抽象的网络结构称为网络的拓扑结构</a:t>
            </a:r>
            <a:r>
              <a:rPr lang="zh-CN" altLang="zh-CN" dirty="0" smtClean="0"/>
              <a:t>。</a:t>
            </a:r>
            <a:endParaRPr lang="en-US" altLang="zh-CN" dirty="0" smtClean="0"/>
          </a:p>
          <a:p>
            <a:pPr marL="0" indent="0">
              <a:buNone/>
            </a:pPr>
            <a:r>
              <a:rPr lang="zh-CN" altLang="zh-CN" dirty="0"/>
              <a:t>网络的拓扑结构，包括星形结构、树形结构、总线结构、环形结构、全互连形结构和不规则形结构。</a:t>
            </a:r>
          </a:p>
          <a:p>
            <a:pPr marL="0" indent="0">
              <a:buNone/>
            </a:pPr>
            <a:endParaRPr lang="zh-CN" altLang="en-US" dirty="0"/>
          </a:p>
        </p:txBody>
      </p:sp>
    </p:spTree>
    <p:extLst>
      <p:ext uri="{BB962C8B-B14F-4D97-AF65-F5344CB8AC3E}">
        <p14:creationId xmlns:p14="http://schemas.microsoft.com/office/powerpoint/2010/main" val="252862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网络拓扑结构</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．星形结构</a:t>
            </a:r>
          </a:p>
          <a:p>
            <a:pPr marL="0" indent="0">
              <a:buNone/>
            </a:pPr>
            <a:r>
              <a:rPr lang="zh-CN" altLang="zh-CN" dirty="0"/>
              <a:t>星形结构的网络是由一个中心节点</a:t>
            </a:r>
            <a:r>
              <a:rPr lang="en-US" altLang="zh-CN" dirty="0"/>
              <a:t>S</a:t>
            </a:r>
            <a:r>
              <a:rPr lang="zh-CN" altLang="zh-CN" dirty="0"/>
              <a:t>通过点对点链路连接所有从节点组成，如图</a:t>
            </a:r>
            <a:r>
              <a:rPr lang="en-US" altLang="zh-CN" dirty="0"/>
              <a:t>6-7</a:t>
            </a:r>
            <a:r>
              <a:rPr lang="zh-CN" altLang="zh-CN" dirty="0"/>
              <a:t>（</a:t>
            </a:r>
            <a:r>
              <a:rPr lang="en-US" altLang="zh-CN" dirty="0"/>
              <a:t>a</a:t>
            </a:r>
            <a:r>
              <a:rPr lang="zh-CN" altLang="zh-CN" dirty="0"/>
              <a:t>）所示，任意两个节点之间的通信必须通过中心节点</a:t>
            </a:r>
            <a:r>
              <a:rPr lang="en-US" altLang="zh-CN" dirty="0"/>
              <a:t>S</a:t>
            </a:r>
            <a:r>
              <a:rPr lang="zh-CN" altLang="zh-CN" dirty="0"/>
              <a:t>完成。</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22517767"/>
              </p:ext>
            </p:extLst>
          </p:nvPr>
        </p:nvGraphicFramePr>
        <p:xfrm>
          <a:off x="1331640" y="3933056"/>
          <a:ext cx="2746168" cy="2088232"/>
        </p:xfrm>
        <a:graphic>
          <a:graphicData uri="http://schemas.openxmlformats.org/presentationml/2006/ole">
            <mc:AlternateContent xmlns:mc="http://schemas.openxmlformats.org/markup-compatibility/2006">
              <mc:Choice xmlns:v="urn:schemas-microsoft-com:vml" Requires="v">
                <p:oleObj spid="_x0000_s16402" r:id="rId3" imgW="910780" imgH="694740" progId="Visio.Drawing.11">
                  <p:embed/>
                </p:oleObj>
              </mc:Choice>
              <mc:Fallback>
                <p:oleObj r:id="rId3" imgW="910780" imgH="69474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3933056"/>
                        <a:ext cx="2746168" cy="2088232"/>
                      </a:xfrm>
                      <a:prstGeom prst="rect">
                        <a:avLst/>
                      </a:prstGeom>
                      <a:noFill/>
                    </p:spPr>
                  </p:pic>
                </p:oleObj>
              </mc:Fallback>
            </mc:AlternateContent>
          </a:graphicData>
        </a:graphic>
      </p:graphicFrame>
    </p:spTree>
    <p:extLst>
      <p:ext uri="{BB962C8B-B14F-4D97-AF65-F5344CB8AC3E}">
        <p14:creationId xmlns:p14="http://schemas.microsoft.com/office/powerpoint/2010/main" val="2251207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网络拓扑结构</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a:t>
            </a:r>
            <a:r>
              <a:rPr lang="zh-CN" altLang="zh-CN" dirty="0" smtClean="0"/>
              <a:t>总线结构</a:t>
            </a:r>
            <a:endParaRPr lang="en-US" altLang="zh-CN" dirty="0" smtClean="0"/>
          </a:p>
          <a:p>
            <a:pPr marL="0" indent="0">
              <a:buNone/>
            </a:pPr>
            <a:r>
              <a:rPr lang="zh-CN" altLang="zh-CN" dirty="0"/>
              <a:t>总线结构的网络是以一条高速的公共传输介质连接若干节点组成的网络，如图</a:t>
            </a:r>
            <a:r>
              <a:rPr lang="en-US" altLang="zh-CN" dirty="0"/>
              <a:t>6-7</a:t>
            </a:r>
            <a:r>
              <a:rPr lang="zh-CN" altLang="zh-CN" dirty="0"/>
              <a:t>（</a:t>
            </a:r>
            <a:r>
              <a:rPr lang="en-US" altLang="zh-CN" dirty="0"/>
              <a:t>b</a:t>
            </a:r>
            <a:r>
              <a:rPr lang="zh-CN" altLang="zh-CN" dirty="0"/>
              <a:t>）所示。总线结构的网络结构简单、容易实现、易于扩展。</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56826315"/>
              </p:ext>
            </p:extLst>
          </p:nvPr>
        </p:nvGraphicFramePr>
        <p:xfrm>
          <a:off x="1043608" y="4743616"/>
          <a:ext cx="3024336" cy="1551616"/>
        </p:xfrm>
        <a:graphic>
          <a:graphicData uri="http://schemas.openxmlformats.org/presentationml/2006/ole">
            <mc:AlternateContent xmlns:mc="http://schemas.openxmlformats.org/markup-compatibility/2006">
              <mc:Choice xmlns:v="urn:schemas-microsoft-com:vml" Requires="v">
                <p:oleObj spid="_x0000_s17426" r:id="rId3" imgW="997386" imgH="514925" progId="Visio.Drawing.11">
                  <p:embed/>
                </p:oleObj>
              </mc:Choice>
              <mc:Fallback>
                <p:oleObj r:id="rId3" imgW="997386" imgH="51492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4743616"/>
                        <a:ext cx="3024336" cy="1551616"/>
                      </a:xfrm>
                      <a:prstGeom prst="rect">
                        <a:avLst/>
                      </a:prstGeom>
                      <a:noFill/>
                    </p:spPr>
                  </p:pic>
                </p:oleObj>
              </mc:Fallback>
            </mc:AlternateContent>
          </a:graphicData>
        </a:graphic>
      </p:graphicFrame>
    </p:spTree>
    <p:extLst>
      <p:ext uri="{BB962C8B-B14F-4D97-AF65-F5344CB8AC3E}">
        <p14:creationId xmlns:p14="http://schemas.microsoft.com/office/powerpoint/2010/main" val="380303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网络拓扑结构</a:t>
            </a:r>
            <a:endParaRPr lang="zh-CN" altLang="en-US" dirty="0"/>
          </a:p>
        </p:txBody>
      </p:sp>
      <p:sp>
        <p:nvSpPr>
          <p:cNvPr id="3" name="内容占位符 2"/>
          <p:cNvSpPr>
            <a:spLocks noGrp="1"/>
          </p:cNvSpPr>
          <p:nvPr>
            <p:ph idx="1"/>
          </p:nvPr>
        </p:nvSpPr>
        <p:spPr/>
        <p:txBody>
          <a:bodyPr/>
          <a:lstStyle/>
          <a:p>
            <a:pPr marL="0" indent="0">
              <a:buNone/>
            </a:pPr>
            <a:r>
              <a:rPr lang="en-US" altLang="zh-CN" dirty="0"/>
              <a:t>3</a:t>
            </a:r>
            <a:r>
              <a:rPr lang="zh-CN" altLang="zh-CN" dirty="0"/>
              <a:t>．树形结构</a:t>
            </a:r>
          </a:p>
          <a:p>
            <a:pPr marL="0" indent="0">
              <a:buNone/>
            </a:pPr>
            <a:r>
              <a:rPr lang="zh-CN" altLang="zh-CN" dirty="0"/>
              <a:t>树形结构的网络采用分层结构将各个节点连接成树形，如图</a:t>
            </a:r>
            <a:r>
              <a:rPr lang="en-US" altLang="zh-CN" dirty="0"/>
              <a:t>6-7</a:t>
            </a:r>
            <a:r>
              <a:rPr lang="zh-CN" altLang="zh-CN" dirty="0"/>
              <a:t>（</a:t>
            </a:r>
            <a:r>
              <a:rPr lang="en-US" altLang="zh-CN" dirty="0"/>
              <a:t>c</a:t>
            </a:r>
            <a:r>
              <a:rPr lang="zh-CN" altLang="zh-CN" dirty="0"/>
              <a:t>）所示。在树形结构中，只有上下节点间进行数据交换。它的优点是布线简单，管理、维护方便，缺点是资源共享能力差，可靠性低。</a:t>
            </a:r>
          </a:p>
          <a:p>
            <a:pPr marL="0" indent="0">
              <a:buNone/>
            </a:pP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762733497"/>
              </p:ext>
            </p:extLst>
          </p:nvPr>
        </p:nvGraphicFramePr>
        <p:xfrm>
          <a:off x="1187624" y="4132552"/>
          <a:ext cx="2376264" cy="2094864"/>
        </p:xfrm>
        <a:graphic>
          <a:graphicData uri="http://schemas.openxmlformats.org/presentationml/2006/ole">
            <mc:AlternateContent xmlns:mc="http://schemas.openxmlformats.org/markup-compatibility/2006">
              <mc:Choice xmlns:v="urn:schemas-microsoft-com:vml" Requires="v">
                <p:oleObj spid="_x0000_s18450" r:id="rId3" imgW="721712" imgH="633439" progId="Visio.Drawing.11">
                  <p:embed/>
                </p:oleObj>
              </mc:Choice>
              <mc:Fallback>
                <p:oleObj r:id="rId3" imgW="721712" imgH="63343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4132552"/>
                        <a:ext cx="2376264" cy="2094864"/>
                      </a:xfrm>
                      <a:prstGeom prst="rect">
                        <a:avLst/>
                      </a:prstGeom>
                      <a:noFill/>
                    </p:spPr>
                  </p:pic>
                </p:oleObj>
              </mc:Fallback>
            </mc:AlternateContent>
          </a:graphicData>
        </a:graphic>
      </p:graphicFrame>
    </p:spTree>
    <p:extLst>
      <p:ext uri="{BB962C8B-B14F-4D97-AF65-F5344CB8AC3E}">
        <p14:creationId xmlns:p14="http://schemas.microsoft.com/office/powerpoint/2010/main" val="694352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网络拓扑结构</a:t>
            </a:r>
            <a:endParaRPr lang="zh-CN" altLang="en-US" dirty="0"/>
          </a:p>
        </p:txBody>
      </p:sp>
      <p:sp>
        <p:nvSpPr>
          <p:cNvPr id="3" name="内容占位符 2"/>
          <p:cNvSpPr>
            <a:spLocks noGrp="1"/>
          </p:cNvSpPr>
          <p:nvPr>
            <p:ph idx="1"/>
          </p:nvPr>
        </p:nvSpPr>
        <p:spPr/>
        <p:txBody>
          <a:bodyPr/>
          <a:lstStyle/>
          <a:p>
            <a:pPr marL="0" indent="0">
              <a:buNone/>
            </a:pPr>
            <a:r>
              <a:rPr lang="en-US" altLang="zh-CN" dirty="0"/>
              <a:t>4</a:t>
            </a:r>
            <a:r>
              <a:rPr lang="zh-CN" altLang="zh-CN" dirty="0"/>
              <a:t>．环形结构</a:t>
            </a:r>
          </a:p>
          <a:p>
            <a:pPr marL="0" indent="0">
              <a:buNone/>
            </a:pPr>
            <a:r>
              <a:rPr lang="zh-CN" altLang="zh-CN" dirty="0"/>
              <a:t>环形结构的网络中每个节点仅与两侧节点相连，通过通信线路将各节点连接成一个闭合的</a:t>
            </a:r>
            <a:r>
              <a:rPr lang="zh-CN" altLang="zh-CN" dirty="0" smtClean="0"/>
              <a:t>环路</a:t>
            </a:r>
            <a:r>
              <a:rPr lang="zh-CN" altLang="en-US" dirty="0" smtClean="0"/>
              <a:t>。</a:t>
            </a:r>
            <a:r>
              <a:rPr lang="zh-CN" altLang="zh-CN" dirty="0"/>
              <a:t>数据在环路中单向流通，每个节点转发信息。</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570134504"/>
              </p:ext>
            </p:extLst>
          </p:nvPr>
        </p:nvGraphicFramePr>
        <p:xfrm>
          <a:off x="1331639" y="3861048"/>
          <a:ext cx="2419469" cy="2016224"/>
        </p:xfrm>
        <a:graphic>
          <a:graphicData uri="http://schemas.openxmlformats.org/presentationml/2006/ole">
            <mc:AlternateContent xmlns:mc="http://schemas.openxmlformats.org/markup-compatibility/2006">
              <mc:Choice xmlns:v="urn:schemas-microsoft-com:vml" Requires="v">
                <p:oleObj spid="_x0000_s19474" r:id="rId3" imgW="856703" imgH="712721" progId="Visio.Drawing.11">
                  <p:embed/>
                </p:oleObj>
              </mc:Choice>
              <mc:Fallback>
                <p:oleObj r:id="rId3" imgW="856703" imgH="71272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39" y="3861048"/>
                        <a:ext cx="2419469" cy="2016224"/>
                      </a:xfrm>
                      <a:prstGeom prst="rect">
                        <a:avLst/>
                      </a:prstGeom>
                      <a:noFill/>
                    </p:spPr>
                  </p:pic>
                </p:oleObj>
              </mc:Fallback>
            </mc:AlternateContent>
          </a:graphicData>
        </a:graphic>
      </p:graphicFrame>
    </p:spTree>
    <p:extLst>
      <p:ext uri="{BB962C8B-B14F-4D97-AF65-F5344CB8AC3E}">
        <p14:creationId xmlns:p14="http://schemas.microsoft.com/office/powerpoint/2010/main" val="2135224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网络拓扑结构</a:t>
            </a:r>
            <a:endParaRPr lang="zh-CN" altLang="en-US" dirty="0"/>
          </a:p>
        </p:txBody>
      </p:sp>
      <p:sp>
        <p:nvSpPr>
          <p:cNvPr id="3" name="内容占位符 2"/>
          <p:cNvSpPr>
            <a:spLocks noGrp="1"/>
          </p:cNvSpPr>
          <p:nvPr>
            <p:ph idx="1"/>
          </p:nvPr>
        </p:nvSpPr>
        <p:spPr/>
        <p:txBody>
          <a:bodyPr/>
          <a:lstStyle/>
          <a:p>
            <a:pPr marL="0" indent="0">
              <a:buNone/>
            </a:pPr>
            <a:r>
              <a:rPr lang="en-US" altLang="zh-CN" dirty="0"/>
              <a:t>5</a:t>
            </a:r>
            <a:r>
              <a:rPr lang="zh-CN" altLang="zh-CN" dirty="0"/>
              <a:t>．全互连形结构</a:t>
            </a:r>
          </a:p>
          <a:p>
            <a:pPr marL="0" indent="0">
              <a:buNone/>
            </a:pPr>
            <a:r>
              <a:rPr lang="zh-CN" altLang="zh-CN" dirty="0"/>
              <a:t>全互连形结构网络中的每个节点与网络中的其他所有节点都通过线路</a:t>
            </a:r>
            <a:r>
              <a:rPr lang="zh-CN" altLang="zh-CN" dirty="0" smtClean="0"/>
              <a:t>连接</a:t>
            </a:r>
            <a:endParaRPr lang="en-US" altLang="zh-CN" dirty="0" smtClean="0"/>
          </a:p>
          <a:p>
            <a:pPr marL="0" indent="0">
              <a:buNone/>
            </a:pPr>
            <a:r>
              <a:rPr lang="en-US" altLang="zh-CN" dirty="0"/>
              <a:t>5</a:t>
            </a:r>
            <a:r>
              <a:rPr lang="zh-CN" altLang="zh-CN" dirty="0"/>
              <a:t>个节点的网络</a:t>
            </a:r>
            <a:r>
              <a:rPr lang="zh-CN" altLang="zh-CN" dirty="0" smtClean="0"/>
              <a:t>，总共</a:t>
            </a:r>
            <a:r>
              <a:rPr lang="zh-CN" altLang="zh-CN" dirty="0"/>
              <a:t>需要</a:t>
            </a:r>
            <a:r>
              <a:rPr lang="en-US" altLang="zh-CN" dirty="0"/>
              <a:t>10</a:t>
            </a:r>
            <a:r>
              <a:rPr lang="zh-CN" altLang="zh-CN" dirty="0"/>
              <a:t>条（即</a:t>
            </a:r>
            <a:r>
              <a:rPr lang="en-US" altLang="zh-CN" i="1" dirty="0"/>
              <a:t>n</a:t>
            </a:r>
            <a:r>
              <a:rPr lang="en-US" altLang="zh-CN" dirty="0"/>
              <a:t>×(</a:t>
            </a:r>
            <a:r>
              <a:rPr lang="en-US" altLang="zh-CN" i="1" dirty="0"/>
              <a:t>n</a:t>
            </a:r>
            <a:r>
              <a:rPr lang="en-US" altLang="zh-CN" dirty="0"/>
              <a:t>-1)/2</a:t>
            </a:r>
            <a:r>
              <a:rPr lang="zh-CN" altLang="zh-CN" dirty="0"/>
              <a:t>）线路。</a:t>
            </a:r>
            <a:endParaRPr lang="en-US" altLang="zh-CN" dirty="0" smtClean="0"/>
          </a:p>
          <a:p>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153546141"/>
              </p:ext>
            </p:extLst>
          </p:nvPr>
        </p:nvGraphicFramePr>
        <p:xfrm>
          <a:off x="755576" y="4283580"/>
          <a:ext cx="2304256" cy="1962885"/>
        </p:xfrm>
        <a:graphic>
          <a:graphicData uri="http://schemas.openxmlformats.org/presentationml/2006/ole">
            <mc:AlternateContent xmlns:mc="http://schemas.openxmlformats.org/markup-compatibility/2006">
              <mc:Choice xmlns:v="urn:schemas-microsoft-com:vml" Requires="v">
                <p:oleObj spid="_x0000_s20498" r:id="rId3" imgW="694877" imgH="604832" progId="Visio.Drawing.11">
                  <p:embed/>
                </p:oleObj>
              </mc:Choice>
              <mc:Fallback>
                <p:oleObj r:id="rId3" imgW="694877" imgH="60483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283580"/>
                        <a:ext cx="2304256" cy="1962885"/>
                      </a:xfrm>
                      <a:prstGeom prst="rect">
                        <a:avLst/>
                      </a:prstGeom>
                      <a:noFill/>
                    </p:spPr>
                  </p:pic>
                </p:oleObj>
              </mc:Fallback>
            </mc:AlternateContent>
          </a:graphicData>
        </a:graphic>
      </p:graphicFrame>
    </p:spTree>
    <p:extLst>
      <p:ext uri="{BB962C8B-B14F-4D97-AF65-F5344CB8AC3E}">
        <p14:creationId xmlns:p14="http://schemas.microsoft.com/office/powerpoint/2010/main" val="370468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p:txBody>
          <a:bodyPr vert="horz" wrap="square" lIns="91440" tIns="45720" rIns="91440" bIns="45720" numCol="1" anchorCtr="0" compatLnSpc="1">
            <a:prstTxWarp prst="textNoShape">
              <a:avLst/>
            </a:prstTxWarp>
          </a:bodyPr>
          <a:lstStyle/>
          <a:p>
            <a:r>
              <a:rPr lang="zh-CN" altLang="en-US" smtClean="0">
                <a:effectLst/>
                <a:sym typeface="华文新魏" pitchFamily="2" charset="-122"/>
              </a:rPr>
              <a:t>目  录</a:t>
            </a:r>
          </a:p>
        </p:txBody>
      </p:sp>
      <p:sp>
        <p:nvSpPr>
          <p:cNvPr id="3075" name="Rectangle 3"/>
          <p:cNvSpPr>
            <a:spLocks noGrp="1" noChangeArrowheads="1"/>
          </p:cNvSpPr>
          <p:nvPr>
            <p:ph idx="1"/>
          </p:nvPr>
        </p:nvSpPr>
        <p:spPr>
          <a:xfrm>
            <a:off x="685800" y="1981200"/>
            <a:ext cx="5110336" cy="4114800"/>
          </a:xfrm>
        </p:spPr>
        <p:txBody>
          <a:bodyPr/>
          <a:lstStyle/>
          <a:p>
            <a:pPr marL="0" indent="0">
              <a:buFontTx/>
              <a:buNone/>
            </a:pPr>
            <a:r>
              <a:rPr lang="en-US" altLang="zh-CN" dirty="0"/>
              <a:t>6.1  </a:t>
            </a:r>
            <a:r>
              <a:rPr lang="zh-CN" altLang="en-US" dirty="0"/>
              <a:t>网络概述	</a:t>
            </a:r>
            <a:endParaRPr lang="en-US" altLang="zh-CN" dirty="0"/>
          </a:p>
          <a:p>
            <a:pPr marL="0" indent="0">
              <a:buFontTx/>
              <a:buNone/>
            </a:pPr>
            <a:r>
              <a:rPr lang="en-US" altLang="zh-CN" dirty="0"/>
              <a:t>6.2  </a:t>
            </a:r>
            <a:r>
              <a:rPr lang="zh-CN" altLang="en-US" dirty="0"/>
              <a:t>网络分类	</a:t>
            </a:r>
            <a:endParaRPr lang="en-US" altLang="zh-CN" dirty="0"/>
          </a:p>
          <a:p>
            <a:pPr marL="0" indent="0">
              <a:buFontTx/>
              <a:buNone/>
            </a:pPr>
            <a:r>
              <a:rPr lang="en-US" altLang="zh-CN" dirty="0"/>
              <a:t>6.3  </a:t>
            </a:r>
            <a:r>
              <a:rPr lang="zh-CN" altLang="en-US" dirty="0"/>
              <a:t>数据通信技术	</a:t>
            </a:r>
            <a:endParaRPr lang="en-US" altLang="zh-CN" dirty="0"/>
          </a:p>
          <a:p>
            <a:pPr marL="0" indent="0">
              <a:buFontTx/>
              <a:buNone/>
            </a:pPr>
            <a:r>
              <a:rPr lang="en-US" altLang="zh-CN" dirty="0"/>
              <a:t>6.4  </a:t>
            </a:r>
            <a:r>
              <a:rPr lang="zh-CN" altLang="en-US" dirty="0"/>
              <a:t>网络协议、</a:t>
            </a:r>
            <a:r>
              <a:rPr lang="zh-CN" altLang="en-US" dirty="0" smtClean="0"/>
              <a:t>体系结构</a:t>
            </a:r>
            <a:endParaRPr lang="en-US" altLang="zh-CN" dirty="0" smtClean="0"/>
          </a:p>
          <a:p>
            <a:pPr marL="0" indent="0">
              <a:buFontTx/>
              <a:buNone/>
            </a:pPr>
            <a:r>
              <a:rPr lang="en-US" altLang="zh-CN" dirty="0"/>
              <a:t>	</a:t>
            </a:r>
            <a:r>
              <a:rPr lang="zh-CN" altLang="en-US" dirty="0" smtClean="0"/>
              <a:t>和操作系统</a:t>
            </a:r>
            <a:endParaRPr lang="en-US" altLang="zh-CN" dirty="0"/>
          </a:p>
          <a:p>
            <a:pPr marL="0" indent="0">
              <a:buFontTx/>
              <a:buNone/>
            </a:pPr>
            <a:r>
              <a:rPr lang="en-US" altLang="zh-CN" dirty="0"/>
              <a:t>6.5  </a:t>
            </a:r>
            <a:r>
              <a:rPr lang="zh-CN" altLang="en-US" dirty="0"/>
              <a:t>网络硬件设备	</a:t>
            </a:r>
            <a:endParaRPr lang="en-US" altLang="zh-CN" dirty="0"/>
          </a:p>
          <a:p>
            <a:pPr marL="0" indent="0">
              <a:buFontTx/>
              <a:buNone/>
            </a:pPr>
            <a:r>
              <a:rPr lang="en-US" altLang="zh-CN" dirty="0"/>
              <a:t>6.6  Internet</a:t>
            </a:r>
            <a:r>
              <a:rPr lang="zh-CN" altLang="en-US" dirty="0"/>
              <a:t>概述	</a:t>
            </a:r>
            <a:endParaRPr lang="en-US" altLang="zh-CN" dirty="0"/>
          </a:p>
          <a:p>
            <a:pPr marL="0" indent="0">
              <a:buFontTx/>
              <a:buNone/>
            </a:pPr>
            <a:r>
              <a:rPr lang="en-US" altLang="zh-CN" dirty="0"/>
              <a:t>6.7  IP</a:t>
            </a:r>
            <a:r>
              <a:rPr lang="zh-CN" altLang="en-US" dirty="0"/>
              <a:t>地址、端口号与域名	</a:t>
            </a:r>
            <a:endParaRPr lang="en-US" altLang="zh-CN" dirty="0"/>
          </a:p>
          <a:p>
            <a:pPr marL="0" indent="0">
              <a:buFontTx/>
              <a:buNone/>
            </a:pPr>
            <a:endParaRPr lang="en-US" altLang="zh-CN" dirty="0"/>
          </a:p>
          <a:p>
            <a:pPr marL="0" indent="0">
              <a:buFontTx/>
              <a:buNone/>
            </a:pPr>
            <a:r>
              <a:rPr lang="zh-CN" altLang="en-US" dirty="0" smtClean="0"/>
              <a:t>	</a:t>
            </a:r>
          </a:p>
        </p:txBody>
      </p:sp>
      <p:sp>
        <p:nvSpPr>
          <p:cNvPr id="2" name="矩形 1"/>
          <p:cNvSpPr/>
          <p:nvPr/>
        </p:nvSpPr>
        <p:spPr>
          <a:xfrm>
            <a:off x="4499992" y="1988840"/>
            <a:ext cx="4572000" cy="3046988"/>
          </a:xfrm>
          <a:prstGeom prst="rect">
            <a:avLst/>
          </a:prstGeom>
        </p:spPr>
        <p:txBody>
          <a:bodyPr>
            <a:spAutoFit/>
          </a:bodyPr>
          <a:lstStyle/>
          <a:p>
            <a:pPr marL="0" indent="0">
              <a:buFontTx/>
              <a:buNone/>
            </a:pPr>
            <a:r>
              <a:rPr lang="en-US" altLang="zh-CN" b="1" dirty="0">
                <a:solidFill>
                  <a:srgbClr val="000099"/>
                </a:solidFill>
                <a:latin typeface="+mn-lt"/>
                <a:ea typeface="+mn-ea"/>
              </a:rPr>
              <a:t>6.8  </a:t>
            </a:r>
            <a:r>
              <a:rPr lang="zh-CN" altLang="en-US" b="1" dirty="0">
                <a:solidFill>
                  <a:srgbClr val="000099"/>
                </a:solidFill>
                <a:latin typeface="+mn-lt"/>
                <a:ea typeface="+mn-ea"/>
              </a:rPr>
              <a:t>局域网接入</a:t>
            </a:r>
            <a:r>
              <a:rPr lang="en-US" altLang="zh-CN" b="1" dirty="0">
                <a:solidFill>
                  <a:srgbClr val="000099"/>
                </a:solidFill>
                <a:latin typeface="+mn-lt"/>
                <a:ea typeface="+mn-ea"/>
              </a:rPr>
              <a:t>Internet	</a:t>
            </a:r>
          </a:p>
          <a:p>
            <a:pPr marL="0" indent="0">
              <a:buFontTx/>
              <a:buNone/>
            </a:pPr>
            <a:r>
              <a:rPr lang="en-US" altLang="zh-CN" b="1" dirty="0">
                <a:solidFill>
                  <a:srgbClr val="000099"/>
                </a:solidFill>
                <a:latin typeface="+mn-lt"/>
                <a:ea typeface="+mn-ea"/>
              </a:rPr>
              <a:t>6.9  WWW</a:t>
            </a:r>
            <a:r>
              <a:rPr lang="zh-CN" altLang="en-US" b="1" dirty="0">
                <a:solidFill>
                  <a:srgbClr val="000099"/>
                </a:solidFill>
                <a:latin typeface="+mn-lt"/>
                <a:ea typeface="+mn-ea"/>
              </a:rPr>
              <a:t>服务	</a:t>
            </a:r>
            <a:endParaRPr lang="en-US" altLang="zh-CN" b="1" dirty="0">
              <a:solidFill>
                <a:srgbClr val="000099"/>
              </a:solidFill>
              <a:latin typeface="+mn-lt"/>
              <a:ea typeface="+mn-ea"/>
            </a:endParaRPr>
          </a:p>
          <a:p>
            <a:pPr marL="0" indent="0">
              <a:buFontTx/>
              <a:buNone/>
            </a:pPr>
            <a:r>
              <a:rPr lang="en-US" altLang="zh-CN" b="1" dirty="0">
                <a:solidFill>
                  <a:srgbClr val="000099"/>
                </a:solidFill>
                <a:latin typeface="+mn-lt"/>
                <a:ea typeface="+mn-ea"/>
              </a:rPr>
              <a:t>6.10  </a:t>
            </a:r>
            <a:r>
              <a:rPr lang="zh-CN" altLang="en-US" b="1" dirty="0">
                <a:solidFill>
                  <a:srgbClr val="000099"/>
                </a:solidFill>
                <a:latin typeface="+mn-lt"/>
                <a:ea typeface="+mn-ea"/>
              </a:rPr>
              <a:t>电子邮件</a:t>
            </a:r>
            <a:endParaRPr lang="en-US" altLang="zh-CN" b="1" dirty="0">
              <a:solidFill>
                <a:srgbClr val="000099"/>
              </a:solidFill>
              <a:latin typeface="+mn-lt"/>
              <a:ea typeface="+mn-ea"/>
            </a:endParaRPr>
          </a:p>
          <a:p>
            <a:pPr marL="0" indent="0">
              <a:buFontTx/>
              <a:buNone/>
            </a:pPr>
            <a:r>
              <a:rPr lang="en-US" altLang="zh-CN" b="1" dirty="0">
                <a:solidFill>
                  <a:srgbClr val="000099"/>
                </a:solidFill>
                <a:latin typeface="+mn-lt"/>
                <a:ea typeface="+mn-ea"/>
              </a:rPr>
              <a:t>6.11  FTP</a:t>
            </a:r>
            <a:r>
              <a:rPr lang="zh-CN" altLang="en-US" b="1" dirty="0">
                <a:solidFill>
                  <a:srgbClr val="000099"/>
                </a:solidFill>
                <a:latin typeface="+mn-lt"/>
                <a:ea typeface="+mn-ea"/>
              </a:rPr>
              <a:t>与文件的上传和下载</a:t>
            </a:r>
            <a:endParaRPr lang="en-US" altLang="zh-CN" b="1" dirty="0">
              <a:solidFill>
                <a:srgbClr val="000099"/>
              </a:solidFill>
              <a:latin typeface="+mn-lt"/>
              <a:ea typeface="+mn-ea"/>
            </a:endParaRPr>
          </a:p>
          <a:p>
            <a:pPr marL="0" indent="0">
              <a:buFontTx/>
              <a:buNone/>
            </a:pPr>
            <a:r>
              <a:rPr lang="en-US" altLang="zh-CN" b="1" dirty="0">
                <a:solidFill>
                  <a:srgbClr val="000099"/>
                </a:solidFill>
                <a:latin typeface="+mn-lt"/>
                <a:ea typeface="+mn-ea"/>
              </a:rPr>
              <a:t>6.12  </a:t>
            </a:r>
            <a:r>
              <a:rPr lang="zh-CN" altLang="en-US" b="1" dirty="0">
                <a:solidFill>
                  <a:srgbClr val="000099"/>
                </a:solidFill>
                <a:latin typeface="+mn-lt"/>
                <a:ea typeface="+mn-ea"/>
              </a:rPr>
              <a:t>远程登录与远程桌面	</a:t>
            </a:r>
            <a:endParaRPr lang="en-US" altLang="zh-CN" b="1" dirty="0">
              <a:solidFill>
                <a:srgbClr val="000099"/>
              </a:solidFill>
              <a:latin typeface="+mn-lt"/>
              <a:ea typeface="+mn-ea"/>
            </a:endParaRPr>
          </a:p>
          <a:p>
            <a:pPr marL="0" indent="0">
              <a:buFontTx/>
              <a:buNone/>
            </a:pPr>
            <a:r>
              <a:rPr lang="en-US" altLang="zh-CN" b="1" dirty="0">
                <a:solidFill>
                  <a:srgbClr val="000099"/>
                </a:solidFill>
                <a:latin typeface="+mn-lt"/>
                <a:ea typeface="+mn-ea"/>
              </a:rPr>
              <a:t>6.13  </a:t>
            </a:r>
            <a:r>
              <a:rPr lang="zh-CN" altLang="en-US" b="1" dirty="0">
                <a:solidFill>
                  <a:srgbClr val="000099"/>
                </a:solidFill>
                <a:latin typeface="+mn-lt"/>
                <a:ea typeface="+mn-ea"/>
              </a:rPr>
              <a:t>信息检索</a:t>
            </a:r>
            <a:endParaRPr lang="en-US" altLang="zh-CN" b="1" dirty="0">
              <a:solidFill>
                <a:srgbClr val="000099"/>
              </a:solidFill>
              <a:latin typeface="+mn-lt"/>
              <a:ea typeface="+mn-ea"/>
            </a:endParaRPr>
          </a:p>
          <a:p>
            <a:pPr marL="0" indent="0">
              <a:buFontTx/>
              <a:buNone/>
            </a:pPr>
            <a:r>
              <a:rPr lang="en-US" altLang="zh-CN" b="1" dirty="0">
                <a:solidFill>
                  <a:srgbClr val="000099"/>
                </a:solidFill>
                <a:latin typeface="+mn-lt"/>
                <a:ea typeface="+mn-ea"/>
              </a:rPr>
              <a:t>6.14  </a:t>
            </a:r>
            <a:r>
              <a:rPr lang="zh-CN" altLang="en-US" b="1" dirty="0">
                <a:solidFill>
                  <a:srgbClr val="000099"/>
                </a:solidFill>
                <a:latin typeface="+mn-lt"/>
                <a:ea typeface="+mn-ea"/>
              </a:rPr>
              <a:t>云计算与物联网</a:t>
            </a:r>
            <a:endParaRPr lang="en-US" altLang="zh-CN" b="1" dirty="0">
              <a:solidFill>
                <a:srgbClr val="000099"/>
              </a:solidFill>
              <a:latin typeface="+mn-lt"/>
              <a:ea typeface="+mn-ea"/>
            </a:endParaRPr>
          </a:p>
          <a:p>
            <a:pPr marL="0" indent="0">
              <a:buFontTx/>
              <a:buNone/>
            </a:pPr>
            <a:r>
              <a:rPr lang="en-US" altLang="zh-CN" b="1" dirty="0">
                <a:solidFill>
                  <a:srgbClr val="000099"/>
                </a:solidFill>
                <a:latin typeface="+mn-lt"/>
                <a:ea typeface="+mn-ea"/>
              </a:rPr>
              <a:t>6.15  </a:t>
            </a:r>
            <a:r>
              <a:rPr lang="zh-CN" altLang="en-US" b="1" dirty="0">
                <a:solidFill>
                  <a:srgbClr val="000099"/>
                </a:solidFill>
                <a:latin typeface="+mn-lt"/>
                <a:ea typeface="+mn-ea"/>
              </a:rPr>
              <a:t>互联网</a:t>
            </a:r>
            <a:r>
              <a:rPr lang="en-US" altLang="zh-CN" b="1" dirty="0">
                <a:solidFill>
                  <a:srgbClr val="000099"/>
                </a:solidFill>
                <a:latin typeface="+mn-lt"/>
                <a:ea typeface="+mn-ea"/>
              </a:rPr>
              <a:t>+</a:t>
            </a:r>
            <a:r>
              <a:rPr lang="zh-CN" altLang="en-US" b="1" dirty="0">
                <a:solidFill>
                  <a:srgbClr val="000099"/>
                </a:solidFill>
                <a:latin typeface="+mn-lt"/>
                <a:ea typeface="+mn-ea"/>
              </a:rPr>
              <a:t>创新创业</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网络拓扑结构</a:t>
            </a:r>
            <a:endParaRPr lang="zh-CN" altLang="en-US" dirty="0"/>
          </a:p>
        </p:txBody>
      </p:sp>
      <p:sp>
        <p:nvSpPr>
          <p:cNvPr id="3" name="内容占位符 2"/>
          <p:cNvSpPr>
            <a:spLocks noGrp="1"/>
          </p:cNvSpPr>
          <p:nvPr>
            <p:ph idx="1"/>
          </p:nvPr>
        </p:nvSpPr>
        <p:spPr/>
        <p:txBody>
          <a:bodyPr/>
          <a:lstStyle/>
          <a:p>
            <a:pPr marL="0" indent="0">
              <a:buNone/>
            </a:pPr>
            <a:r>
              <a:rPr lang="en-US" altLang="zh-CN" dirty="0"/>
              <a:t>6</a:t>
            </a:r>
            <a:r>
              <a:rPr lang="zh-CN" altLang="zh-CN" dirty="0"/>
              <a:t>．</a:t>
            </a:r>
            <a:r>
              <a:rPr lang="zh-CN" altLang="zh-CN" dirty="0" smtClean="0"/>
              <a:t>不规则</a:t>
            </a:r>
            <a:r>
              <a:rPr lang="zh-CN" altLang="zh-CN" dirty="0"/>
              <a:t>形</a:t>
            </a:r>
            <a:r>
              <a:rPr lang="zh-CN" altLang="zh-CN" dirty="0" smtClean="0"/>
              <a:t>结构</a:t>
            </a:r>
            <a:endParaRPr lang="en-US" altLang="zh-CN" dirty="0" smtClean="0"/>
          </a:p>
          <a:p>
            <a:pPr marL="0" indent="0">
              <a:buNone/>
            </a:pPr>
            <a:r>
              <a:rPr lang="zh-CN" altLang="zh-CN" dirty="0"/>
              <a:t>在广域网中，根据节点间的距离、信息的流量，决定在节点间是否建立连接。</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206573707"/>
              </p:ext>
            </p:extLst>
          </p:nvPr>
        </p:nvGraphicFramePr>
        <p:xfrm>
          <a:off x="1115616" y="3891283"/>
          <a:ext cx="2736304" cy="2364707"/>
        </p:xfrm>
        <a:graphic>
          <a:graphicData uri="http://schemas.openxmlformats.org/presentationml/2006/ole">
            <mc:AlternateContent xmlns:mc="http://schemas.openxmlformats.org/markup-compatibility/2006">
              <mc:Choice xmlns:v="urn:schemas-microsoft-com:vml" Requires="v">
                <p:oleObj spid="_x0000_s21522" r:id="rId3" imgW="694877" imgH="604832" progId="Visio.Drawing.11">
                  <p:embed/>
                </p:oleObj>
              </mc:Choice>
              <mc:Fallback>
                <p:oleObj r:id="rId3" imgW="694877" imgH="60483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3891283"/>
                        <a:ext cx="2736304" cy="2364707"/>
                      </a:xfrm>
                      <a:prstGeom prst="rect">
                        <a:avLst/>
                      </a:prstGeom>
                      <a:noFill/>
                    </p:spPr>
                  </p:pic>
                </p:oleObj>
              </mc:Fallback>
            </mc:AlternateContent>
          </a:graphicData>
        </a:graphic>
      </p:graphicFrame>
    </p:spTree>
    <p:extLst>
      <p:ext uri="{BB962C8B-B14F-4D97-AF65-F5344CB8AC3E}">
        <p14:creationId xmlns:p14="http://schemas.microsoft.com/office/powerpoint/2010/main" val="3374985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网络拓扑结构</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6.1</a:t>
            </a:r>
            <a:r>
              <a:rPr lang="zh-CN" altLang="zh-CN" dirty="0"/>
              <a:t>】 某高校的网络结构如图</a:t>
            </a:r>
            <a:r>
              <a:rPr lang="en-US" altLang="zh-CN" dirty="0"/>
              <a:t>6-8</a:t>
            </a:r>
            <a:r>
              <a:rPr lang="zh-CN" altLang="zh-CN" dirty="0"/>
              <a:t>所示，分析该网络的拓扑结构。</a:t>
            </a:r>
          </a:p>
          <a:p>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282051701"/>
              </p:ext>
            </p:extLst>
          </p:nvPr>
        </p:nvGraphicFramePr>
        <p:xfrm>
          <a:off x="1259632" y="2852936"/>
          <a:ext cx="7056784" cy="3557432"/>
        </p:xfrm>
        <a:graphic>
          <a:graphicData uri="http://schemas.openxmlformats.org/presentationml/2006/ole">
            <mc:AlternateContent xmlns:mc="http://schemas.openxmlformats.org/markup-compatibility/2006">
              <mc:Choice xmlns:v="urn:schemas-microsoft-com:vml" Requires="v">
                <p:oleObj spid="_x0000_s22546" r:id="rId3" imgW="5770852" imgH="3117746" progId="Visio.Drawing.11">
                  <p:embed/>
                </p:oleObj>
              </mc:Choice>
              <mc:Fallback>
                <p:oleObj r:id="rId3" imgW="5770852" imgH="311774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1373" b="5206"/>
                      <a:stretch>
                        <a:fillRect/>
                      </a:stretch>
                    </p:blipFill>
                    <p:spPr bwMode="auto">
                      <a:xfrm>
                        <a:off x="1259632" y="2852936"/>
                        <a:ext cx="7056784" cy="3557432"/>
                      </a:xfrm>
                      <a:prstGeom prst="rect">
                        <a:avLst/>
                      </a:prstGeom>
                      <a:noFill/>
                    </p:spPr>
                  </p:pic>
                </p:oleObj>
              </mc:Fallback>
            </mc:AlternateContent>
          </a:graphicData>
        </a:graphic>
      </p:graphicFrame>
    </p:spTree>
    <p:extLst>
      <p:ext uri="{BB962C8B-B14F-4D97-AF65-F5344CB8AC3E}">
        <p14:creationId xmlns:p14="http://schemas.microsoft.com/office/powerpoint/2010/main" val="100582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6.3  </a:t>
            </a:r>
            <a:r>
              <a:rPr lang="zh-CN" altLang="zh-CN" dirty="0">
                <a:effectLst/>
              </a:rPr>
              <a:t>数据通信</a:t>
            </a:r>
            <a:r>
              <a:rPr lang="zh-CN" altLang="zh-CN" dirty="0" smtClean="0">
                <a:effectLst/>
              </a:rPr>
              <a:t>技术</a:t>
            </a:r>
            <a:endParaRPr lang="zh-CN" altLang="en-US" dirty="0"/>
          </a:p>
        </p:txBody>
      </p:sp>
      <p:sp>
        <p:nvSpPr>
          <p:cNvPr id="3" name="内容占位符 2"/>
          <p:cNvSpPr>
            <a:spLocks noGrp="1"/>
          </p:cNvSpPr>
          <p:nvPr>
            <p:ph idx="1"/>
          </p:nvPr>
        </p:nvSpPr>
        <p:spPr/>
        <p:txBody>
          <a:bodyPr/>
          <a:lstStyle/>
          <a:p>
            <a:pPr marL="0" indent="0">
              <a:buNone/>
            </a:pPr>
            <a:r>
              <a:rPr lang="zh-CN" altLang="zh-CN" dirty="0"/>
              <a:t>数据通信技术实现计算机与计算机之间、计算机与终端之间的数据传递，是实现复杂结构的网络的基础</a:t>
            </a:r>
            <a:r>
              <a:rPr lang="zh-CN" altLang="zh-CN" dirty="0" smtClean="0"/>
              <a:t>。</a:t>
            </a:r>
            <a:endParaRPr lang="en-US" altLang="zh-CN" dirty="0" smtClean="0"/>
          </a:p>
          <a:p>
            <a:pPr marL="0" indent="0">
              <a:buNone/>
            </a:pPr>
            <a:endParaRPr lang="en-US" altLang="zh-CN" dirty="0"/>
          </a:p>
          <a:p>
            <a:pPr marL="0" indent="0">
              <a:buNone/>
            </a:pPr>
            <a:r>
              <a:rPr lang="en-US" altLang="zh-CN" dirty="0"/>
              <a:t>1</a:t>
            </a:r>
            <a:r>
              <a:rPr lang="zh-CN" altLang="zh-CN" dirty="0"/>
              <a:t>．</a:t>
            </a:r>
            <a:r>
              <a:rPr lang="zh-CN" altLang="zh-CN" dirty="0" smtClean="0"/>
              <a:t>数据通信</a:t>
            </a:r>
            <a:endParaRPr lang="en-US" altLang="zh-CN" dirty="0" smtClean="0"/>
          </a:p>
          <a:p>
            <a:pPr marL="0" indent="0">
              <a:buNone/>
            </a:pPr>
            <a:r>
              <a:rPr lang="zh-CN" altLang="zh-CN" dirty="0"/>
              <a:t>数据是有意义的实体，涉及事物的形式。信息是数据的内容或解释</a:t>
            </a:r>
            <a:r>
              <a:rPr lang="zh-CN" altLang="zh-CN" dirty="0" smtClean="0"/>
              <a:t>。</a:t>
            </a:r>
            <a:endParaRPr lang="en-US" altLang="zh-CN" dirty="0" smtClean="0"/>
          </a:p>
          <a:p>
            <a:pPr marL="0" indent="0">
              <a:buNone/>
            </a:pPr>
            <a:r>
              <a:rPr lang="zh-CN" altLang="zh-CN" dirty="0" smtClean="0"/>
              <a:t>模拟数据</a:t>
            </a:r>
            <a:r>
              <a:rPr lang="zh-CN" altLang="zh-CN" dirty="0"/>
              <a:t>在某个区间内以连续变化的值的形式出现，如声音或视频等</a:t>
            </a:r>
            <a:r>
              <a:rPr lang="zh-CN" altLang="zh-CN" dirty="0" smtClean="0"/>
              <a:t>。</a:t>
            </a:r>
            <a:endParaRPr lang="en-US" altLang="zh-CN" dirty="0" smtClean="0"/>
          </a:p>
          <a:p>
            <a:pPr marL="0" indent="0">
              <a:buNone/>
            </a:pPr>
            <a:r>
              <a:rPr lang="zh-CN" altLang="zh-CN" dirty="0" smtClean="0"/>
              <a:t>数字数据</a:t>
            </a:r>
            <a:r>
              <a:rPr lang="zh-CN" altLang="zh-CN" dirty="0"/>
              <a:t>以离散值的形式出现，如整数、文本。</a:t>
            </a:r>
          </a:p>
          <a:p>
            <a:pPr marL="0" indent="0">
              <a:buNone/>
            </a:pPr>
            <a:endParaRPr lang="zh-CN" altLang="en-US" dirty="0"/>
          </a:p>
        </p:txBody>
      </p:sp>
    </p:spTree>
    <p:extLst>
      <p:ext uri="{BB962C8B-B14F-4D97-AF65-F5344CB8AC3E}">
        <p14:creationId xmlns:p14="http://schemas.microsoft.com/office/powerpoint/2010/main" val="2585318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数据通信</a:t>
            </a:r>
            <a:endParaRPr lang="zh-CN" altLang="en-US" dirty="0"/>
          </a:p>
        </p:txBody>
      </p:sp>
      <p:sp>
        <p:nvSpPr>
          <p:cNvPr id="3" name="内容占位符 2"/>
          <p:cNvSpPr>
            <a:spLocks noGrp="1"/>
          </p:cNvSpPr>
          <p:nvPr>
            <p:ph idx="1"/>
          </p:nvPr>
        </p:nvSpPr>
        <p:spPr/>
        <p:txBody>
          <a:bodyPr/>
          <a:lstStyle/>
          <a:p>
            <a:pPr marL="0" indent="0">
              <a:buNone/>
            </a:pPr>
            <a:r>
              <a:rPr lang="zh-CN" altLang="zh-CN" dirty="0"/>
              <a:t>数据通信系统是将数据从一个节点传递到另一个节点的系统，它包括信源、信道、信宿三个要素</a:t>
            </a:r>
            <a:endParaRPr lang="zh-CN" altLang="en-US" dirty="0"/>
          </a:p>
        </p:txBody>
      </p:sp>
      <p:pic>
        <p:nvPicPr>
          <p:cNvPr id="23554" name="Picture 2" descr="8-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9367" y="5484982"/>
            <a:ext cx="2960585" cy="47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365086759"/>
              </p:ext>
            </p:extLst>
          </p:nvPr>
        </p:nvGraphicFramePr>
        <p:xfrm>
          <a:off x="4788024" y="5225975"/>
          <a:ext cx="2736304" cy="711755"/>
        </p:xfrm>
        <a:graphic>
          <a:graphicData uri="http://schemas.openxmlformats.org/presentationml/2006/ole">
            <mc:AlternateContent xmlns:mc="http://schemas.openxmlformats.org/markup-compatibility/2006">
              <mc:Choice xmlns:v="urn:schemas-microsoft-com:vml" Requires="v">
                <p:oleObj spid="_x0000_s23571" r:id="rId4" imgW="1647537" imgH="523915" progId="Visio.Drawing.11">
                  <p:embed/>
                </p:oleObj>
              </mc:Choice>
              <mc:Fallback>
                <p:oleObj r:id="rId4" imgW="1647537" imgH="523915"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t="1587" b="15694"/>
                      <a:stretch>
                        <a:fillRect/>
                      </a:stretch>
                    </p:blipFill>
                    <p:spPr bwMode="auto">
                      <a:xfrm>
                        <a:off x="4788024" y="5225975"/>
                        <a:ext cx="2736304" cy="711755"/>
                      </a:xfrm>
                      <a:prstGeom prst="rect">
                        <a:avLst/>
                      </a:prstGeom>
                      <a:noFill/>
                    </p:spPr>
                  </p:pic>
                </p:oleObj>
              </mc:Fallback>
            </mc:AlternateContent>
          </a:graphicData>
        </a:graphic>
      </p:graphicFrame>
    </p:spTree>
    <p:extLst>
      <p:ext uri="{BB962C8B-B14F-4D97-AF65-F5344CB8AC3E}">
        <p14:creationId xmlns:p14="http://schemas.microsoft.com/office/powerpoint/2010/main" val="2152318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数据通信</a:t>
            </a:r>
            <a:endParaRPr lang="zh-CN" altLang="en-US" dirty="0"/>
          </a:p>
        </p:txBody>
      </p:sp>
      <p:sp>
        <p:nvSpPr>
          <p:cNvPr id="3" name="内容占位符 2"/>
          <p:cNvSpPr>
            <a:spLocks noGrp="1"/>
          </p:cNvSpPr>
          <p:nvPr>
            <p:ph idx="1"/>
          </p:nvPr>
        </p:nvSpPr>
        <p:spPr/>
        <p:txBody>
          <a:bodyPr/>
          <a:lstStyle/>
          <a:p>
            <a:pPr marL="0" indent="0">
              <a:buNone/>
            </a:pPr>
            <a:r>
              <a:rPr lang="zh-CN" altLang="zh-CN" dirty="0"/>
              <a:t>信号是数据在传输介质上传输时的表示形式，也称为数据的电子编码、电磁编码</a:t>
            </a:r>
            <a:r>
              <a:rPr lang="zh-CN" altLang="zh-CN" dirty="0" smtClean="0"/>
              <a:t>。</a:t>
            </a:r>
            <a:endParaRPr lang="en-US" altLang="zh-CN" dirty="0" smtClean="0"/>
          </a:p>
          <a:p>
            <a:pPr marL="0" indent="0">
              <a:buNone/>
            </a:pPr>
            <a:r>
              <a:rPr lang="zh-CN" altLang="zh-CN" dirty="0" smtClean="0"/>
              <a:t>信号</a:t>
            </a:r>
            <a:r>
              <a:rPr lang="zh-CN" altLang="zh-CN" dirty="0"/>
              <a:t>包括模拟信号和数字信号</a:t>
            </a:r>
            <a:r>
              <a:rPr lang="zh-CN" altLang="zh-CN" dirty="0" smtClean="0"/>
              <a:t>。</a:t>
            </a:r>
            <a:endParaRPr lang="en-US" altLang="zh-CN" dirty="0" smtClean="0"/>
          </a:p>
          <a:p>
            <a:pPr marL="0" indent="0">
              <a:buNone/>
            </a:pPr>
            <a:r>
              <a:rPr lang="zh-CN" altLang="zh-CN" dirty="0"/>
              <a:t>模拟信号是在一定的数值范围内可以连续取值的信号，是一种连续变化的</a:t>
            </a:r>
            <a:r>
              <a:rPr lang="zh-CN" altLang="zh-CN" dirty="0" smtClean="0"/>
              <a:t>电信号</a:t>
            </a:r>
            <a:r>
              <a:rPr lang="zh-CN" altLang="en-US" dirty="0" smtClean="0"/>
              <a:t>。</a:t>
            </a:r>
            <a:endParaRPr lang="en-US" altLang="zh-CN" dirty="0" smtClean="0"/>
          </a:p>
          <a:p>
            <a:pPr marL="0" indent="0">
              <a:buNone/>
            </a:pPr>
            <a:r>
              <a:rPr lang="zh-CN" altLang="zh-CN" dirty="0"/>
              <a:t>数字信号是一种离散的脉冲</a:t>
            </a:r>
            <a:r>
              <a:rPr lang="zh-CN" altLang="zh-CN" dirty="0" smtClean="0"/>
              <a:t>序</a:t>
            </a:r>
            <a:r>
              <a:rPr lang="zh-CN" altLang="en-US" dirty="0" smtClean="0"/>
              <a:t>。</a:t>
            </a:r>
            <a:endParaRPr lang="zh-CN" altLang="zh-CN" dirty="0"/>
          </a:p>
          <a:p>
            <a:pPr marL="0" indent="0">
              <a:buNone/>
            </a:pPr>
            <a:endParaRPr lang="zh-CN"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4" y="4814368"/>
            <a:ext cx="3558927" cy="144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814368"/>
            <a:ext cx="3192682" cy="134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281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2</a:t>
            </a:r>
            <a:r>
              <a:rPr lang="zh-CN" altLang="zh-CN" dirty="0">
                <a:effectLst/>
              </a:rPr>
              <a:t>．数据编码</a:t>
            </a:r>
            <a:endParaRPr lang="zh-CN" altLang="en-US" dirty="0"/>
          </a:p>
        </p:txBody>
      </p:sp>
      <p:sp>
        <p:nvSpPr>
          <p:cNvPr id="3" name="内容占位符 2"/>
          <p:cNvSpPr>
            <a:spLocks noGrp="1"/>
          </p:cNvSpPr>
          <p:nvPr>
            <p:ph idx="1"/>
          </p:nvPr>
        </p:nvSpPr>
        <p:spPr/>
        <p:txBody>
          <a:bodyPr/>
          <a:lstStyle/>
          <a:p>
            <a:pPr marL="0" indent="0">
              <a:buNone/>
            </a:pPr>
            <a:r>
              <a:rPr lang="zh-CN" altLang="zh-CN" dirty="0"/>
              <a:t>在数据传输时，发送方需要将数据编码为适合在信道中传输的信号，接收方接收到信号后将其还原为数据</a:t>
            </a:r>
            <a:r>
              <a:rPr lang="zh-CN" altLang="zh-CN" dirty="0" smtClean="0"/>
              <a:t>。</a:t>
            </a:r>
            <a:endParaRPr lang="en-US" altLang="zh-CN" dirty="0" smtClean="0"/>
          </a:p>
          <a:p>
            <a:pPr marL="0" indent="0">
              <a:buNone/>
            </a:pPr>
            <a:r>
              <a:rPr lang="zh-CN" altLang="zh-CN" dirty="0"/>
              <a:t>数据编码方法可以分为数字信号编码和模拟信号编码。</a:t>
            </a:r>
            <a:endParaRPr lang="zh-CN" altLang="en-US" dirty="0"/>
          </a:p>
        </p:txBody>
      </p:sp>
    </p:spTree>
    <p:extLst>
      <p:ext uri="{BB962C8B-B14F-4D97-AF65-F5344CB8AC3E}">
        <p14:creationId xmlns:p14="http://schemas.microsoft.com/office/powerpoint/2010/main" val="3160264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数据编码</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1</a:t>
            </a:r>
            <a:r>
              <a:rPr lang="zh-CN" altLang="zh-CN" dirty="0"/>
              <a:t>）数字信号</a:t>
            </a:r>
            <a:r>
              <a:rPr lang="zh-CN" altLang="zh-CN" dirty="0" smtClean="0"/>
              <a:t>编码</a:t>
            </a:r>
            <a:endParaRPr lang="en-US" altLang="zh-CN" dirty="0" smtClean="0"/>
          </a:p>
          <a:p>
            <a:pPr marL="0" indent="0">
              <a:buNone/>
            </a:pPr>
            <a:r>
              <a:rPr lang="zh-CN" altLang="zh-CN" dirty="0"/>
              <a:t>数字信号编码是将二进制数据用不同电平或电压极性表示，形成矩形脉冲信号的编码方式。</a:t>
            </a:r>
            <a:endParaRPr lang="zh-CN" altLang="en-US" dirty="0"/>
          </a:p>
        </p:txBody>
      </p:sp>
      <p:pic>
        <p:nvPicPr>
          <p:cNvPr id="25602" name="Picture 2" descr="8-11"/>
          <p:cNvPicPr>
            <a:picLocks noChangeAspect="1" noChangeArrowheads="1"/>
          </p:cNvPicPr>
          <p:nvPr/>
        </p:nvPicPr>
        <p:blipFill>
          <a:blip r:embed="rId2" cstate="print">
            <a:extLst>
              <a:ext uri="{28A0092B-C50C-407E-A947-70E740481C1C}">
                <a14:useLocalDpi xmlns:a14="http://schemas.microsoft.com/office/drawing/2010/main" val="0"/>
              </a:ext>
            </a:extLst>
          </a:blip>
          <a:srcRect b="1202"/>
          <a:stretch>
            <a:fillRect/>
          </a:stretch>
        </p:blipFill>
        <p:spPr bwMode="auto">
          <a:xfrm>
            <a:off x="1331640" y="3789040"/>
            <a:ext cx="6408712" cy="231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016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数据编码</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2</a:t>
            </a:r>
            <a:r>
              <a:rPr lang="zh-CN" altLang="zh-CN" dirty="0"/>
              <a:t>）模拟信号编码。它是将二进制数据转换为模拟信号进行传输的编码方式。</a:t>
            </a:r>
            <a:endParaRPr lang="zh-CN" altLang="en-US" dirty="0"/>
          </a:p>
        </p:txBody>
      </p:sp>
      <p:pic>
        <p:nvPicPr>
          <p:cNvPr id="26626" name="Picture 2" descr="8-12"/>
          <p:cNvPicPr>
            <a:picLocks noChangeAspect="1" noChangeArrowheads="1"/>
          </p:cNvPicPr>
          <p:nvPr/>
        </p:nvPicPr>
        <p:blipFill>
          <a:blip r:embed="rId2" cstate="print">
            <a:extLst>
              <a:ext uri="{28A0092B-C50C-407E-A947-70E740481C1C}">
                <a14:useLocalDpi xmlns:a14="http://schemas.microsoft.com/office/drawing/2010/main" val="0"/>
              </a:ext>
            </a:extLst>
          </a:blip>
          <a:srcRect t="-1131" b="-1086"/>
          <a:stretch>
            <a:fillRect/>
          </a:stretch>
        </p:blipFill>
        <p:spPr bwMode="auto">
          <a:xfrm>
            <a:off x="1259632" y="3429000"/>
            <a:ext cx="6523925"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717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3</a:t>
            </a:r>
            <a:r>
              <a:rPr lang="zh-CN" altLang="zh-CN" dirty="0">
                <a:effectLst/>
              </a:rPr>
              <a:t>．差错控制</a:t>
            </a:r>
            <a:endParaRPr lang="zh-CN" altLang="en-US" dirty="0"/>
          </a:p>
        </p:txBody>
      </p:sp>
      <p:sp>
        <p:nvSpPr>
          <p:cNvPr id="3" name="内容占位符 2"/>
          <p:cNvSpPr>
            <a:spLocks noGrp="1"/>
          </p:cNvSpPr>
          <p:nvPr>
            <p:ph idx="1"/>
          </p:nvPr>
        </p:nvSpPr>
        <p:spPr/>
        <p:txBody>
          <a:bodyPr/>
          <a:lstStyle/>
          <a:p>
            <a:pPr marL="0" indent="0">
              <a:buNone/>
            </a:pPr>
            <a:r>
              <a:rPr lang="zh-CN" altLang="zh-CN" dirty="0" smtClean="0"/>
              <a:t>差错</a:t>
            </a:r>
            <a:r>
              <a:rPr lang="zh-CN" altLang="en-US" dirty="0"/>
              <a:t>：</a:t>
            </a:r>
            <a:r>
              <a:rPr lang="zh-CN" altLang="zh-CN" dirty="0" smtClean="0"/>
              <a:t>在</a:t>
            </a:r>
            <a:r>
              <a:rPr lang="zh-CN" altLang="zh-CN" dirty="0"/>
              <a:t>数据传输过程中，受信道内外的干扰，不可避免地发生接收数据与发送数据不一致的</a:t>
            </a:r>
            <a:r>
              <a:rPr lang="zh-CN" altLang="zh-CN" dirty="0" smtClean="0"/>
              <a:t>现象</a:t>
            </a:r>
            <a:r>
              <a:rPr lang="zh-CN" altLang="en-US" dirty="0" smtClean="0"/>
              <a:t>。</a:t>
            </a:r>
            <a:endParaRPr lang="en-US" altLang="zh-CN" dirty="0" smtClean="0"/>
          </a:p>
          <a:p>
            <a:pPr marL="0" indent="0">
              <a:buNone/>
            </a:pPr>
            <a:r>
              <a:rPr lang="zh-CN" altLang="zh-CN" dirty="0" smtClean="0"/>
              <a:t>通信系统</a:t>
            </a:r>
            <a:r>
              <a:rPr lang="zh-CN" altLang="zh-CN" dirty="0"/>
              <a:t>必须具有检测差错和纠正差错的差错控制功能</a:t>
            </a:r>
            <a:r>
              <a:rPr lang="zh-CN" altLang="zh-CN" dirty="0" smtClean="0"/>
              <a:t>。</a:t>
            </a:r>
            <a:endParaRPr lang="en-US" altLang="zh-CN" dirty="0" smtClean="0"/>
          </a:p>
          <a:p>
            <a:pPr marL="0" indent="0">
              <a:buNone/>
            </a:pPr>
            <a:r>
              <a:rPr lang="zh-CN" altLang="zh-CN" dirty="0"/>
              <a:t>差错控制的核心是在发送数据中加入能够在目的地检查或纠正传输差错的冗余编码</a:t>
            </a:r>
            <a:r>
              <a:rPr lang="zh-CN" altLang="zh-CN" dirty="0" smtClean="0"/>
              <a:t>。</a:t>
            </a:r>
            <a:endParaRPr lang="en-US" altLang="zh-CN" dirty="0" smtClean="0"/>
          </a:p>
          <a:p>
            <a:pPr marL="0" indent="0">
              <a:buNone/>
            </a:pPr>
            <a:endParaRPr lang="en-US" altLang="zh-CN" dirty="0" smtClean="0"/>
          </a:p>
          <a:p>
            <a:pPr marL="0" indent="0">
              <a:buNone/>
            </a:pPr>
            <a:r>
              <a:rPr lang="zh-CN" altLang="zh-CN" dirty="0"/>
              <a:t>能自动检测出错误的编码是</a:t>
            </a:r>
            <a:r>
              <a:rPr lang="zh-CN" altLang="zh-CN" dirty="0">
                <a:solidFill>
                  <a:srgbClr val="FF0000"/>
                </a:solidFill>
              </a:rPr>
              <a:t>检错码</a:t>
            </a:r>
            <a:r>
              <a:rPr lang="zh-CN" altLang="zh-CN" dirty="0" smtClean="0"/>
              <a:t>；</a:t>
            </a:r>
            <a:endParaRPr lang="en-US" altLang="zh-CN" dirty="0" smtClean="0"/>
          </a:p>
          <a:p>
            <a:pPr marL="0" indent="0">
              <a:buNone/>
            </a:pPr>
            <a:r>
              <a:rPr lang="zh-CN" altLang="zh-CN" dirty="0" smtClean="0"/>
              <a:t>能</a:t>
            </a:r>
            <a:r>
              <a:rPr lang="zh-CN" altLang="zh-CN" dirty="0"/>
              <a:t>自动检测并纠正差错的编码是</a:t>
            </a:r>
            <a:r>
              <a:rPr lang="zh-CN" altLang="zh-CN" dirty="0">
                <a:solidFill>
                  <a:srgbClr val="FF0000"/>
                </a:solidFill>
              </a:rPr>
              <a:t>纠错码</a:t>
            </a:r>
            <a:endParaRPr lang="zh-CN" altLang="en-US" dirty="0">
              <a:solidFill>
                <a:srgbClr val="FF0000"/>
              </a:solidFill>
            </a:endParaRPr>
          </a:p>
        </p:txBody>
      </p:sp>
    </p:spTree>
    <p:extLst>
      <p:ext uri="{BB962C8B-B14F-4D97-AF65-F5344CB8AC3E}">
        <p14:creationId xmlns:p14="http://schemas.microsoft.com/office/powerpoint/2010/main" val="2969072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差错控制</a:t>
            </a:r>
            <a:endParaRPr lang="zh-CN" altLang="en-US" dirty="0"/>
          </a:p>
        </p:txBody>
      </p:sp>
      <p:sp>
        <p:nvSpPr>
          <p:cNvPr id="3" name="内容占位符 2"/>
          <p:cNvSpPr>
            <a:spLocks noGrp="1"/>
          </p:cNvSpPr>
          <p:nvPr>
            <p:ph idx="1"/>
          </p:nvPr>
        </p:nvSpPr>
        <p:spPr/>
        <p:txBody>
          <a:bodyPr/>
          <a:lstStyle/>
          <a:p>
            <a:pPr marL="0" indent="0">
              <a:buNone/>
            </a:pPr>
            <a:r>
              <a:rPr lang="zh-CN" altLang="zh-CN" dirty="0" smtClean="0"/>
              <a:t>（</a:t>
            </a:r>
            <a:r>
              <a:rPr lang="en-US" altLang="zh-CN" dirty="0"/>
              <a:t>1</a:t>
            </a:r>
            <a:r>
              <a:rPr lang="zh-CN" altLang="zh-CN" dirty="0"/>
              <a:t>）奇偶校验码</a:t>
            </a:r>
            <a:r>
              <a:rPr lang="zh-CN" altLang="zh-CN" dirty="0" smtClean="0"/>
              <a:t>。</a:t>
            </a:r>
            <a:endParaRPr lang="en-US" altLang="zh-CN" dirty="0" smtClean="0"/>
          </a:p>
          <a:p>
            <a:pPr marL="0" indent="0">
              <a:buNone/>
            </a:pPr>
            <a:r>
              <a:rPr lang="zh-CN" altLang="zh-CN" dirty="0"/>
              <a:t>奇偶校验码是最常用的检错码。其原理是在</a:t>
            </a:r>
            <a:r>
              <a:rPr lang="en-US" altLang="zh-CN" dirty="0"/>
              <a:t>7</a:t>
            </a:r>
            <a:r>
              <a:rPr lang="zh-CN" altLang="zh-CN" dirty="0"/>
              <a:t>位数据后增加</a:t>
            </a:r>
            <a:r>
              <a:rPr lang="en-US" altLang="zh-CN" dirty="0"/>
              <a:t>1</a:t>
            </a:r>
            <a:r>
              <a:rPr lang="zh-CN" altLang="zh-CN" dirty="0"/>
              <a:t>位，使</a:t>
            </a:r>
            <a:r>
              <a:rPr lang="en-US" altLang="zh-CN" dirty="0"/>
              <a:t>1</a:t>
            </a:r>
            <a:r>
              <a:rPr lang="zh-CN" altLang="zh-CN" dirty="0"/>
              <a:t>的个数为奇数（奇校验）或偶数（偶校验）</a:t>
            </a:r>
            <a:r>
              <a:rPr lang="zh-CN" altLang="zh-CN" dirty="0" smtClean="0"/>
              <a:t>。</a:t>
            </a:r>
            <a:endParaRPr lang="en-US" altLang="zh-CN" dirty="0" smtClean="0"/>
          </a:p>
          <a:p>
            <a:pPr marL="0" indent="0">
              <a:buNone/>
            </a:pPr>
            <a:r>
              <a:rPr lang="zh-CN" altLang="zh-CN" dirty="0" smtClean="0"/>
              <a:t>在</a:t>
            </a:r>
            <a:r>
              <a:rPr lang="zh-CN" altLang="zh-CN" dirty="0"/>
              <a:t>目的地，根据</a:t>
            </a:r>
            <a:r>
              <a:rPr lang="en-US" altLang="zh-CN" dirty="0"/>
              <a:t>1</a:t>
            </a:r>
            <a:r>
              <a:rPr lang="zh-CN" altLang="zh-CN" dirty="0"/>
              <a:t>的数目为奇数或偶数，判断传输有无差错</a:t>
            </a:r>
            <a:r>
              <a:rPr lang="zh-CN" altLang="zh-CN" dirty="0" smtClean="0"/>
              <a:t>。</a:t>
            </a:r>
            <a:endParaRPr lang="en-US" altLang="zh-CN" dirty="0" smtClean="0"/>
          </a:p>
          <a:p>
            <a:pPr marL="0" indent="0">
              <a:buNone/>
            </a:pPr>
            <a:r>
              <a:rPr lang="zh-CN" altLang="zh-CN" dirty="0"/>
              <a:t>奇数</a:t>
            </a:r>
            <a:r>
              <a:rPr lang="zh-CN" altLang="zh-CN" dirty="0" smtClean="0"/>
              <a:t>校验</a:t>
            </a:r>
            <a:r>
              <a:rPr lang="zh-CN" altLang="en-US" dirty="0" smtClean="0"/>
              <a:t>：</a:t>
            </a:r>
            <a:r>
              <a:rPr lang="zh-CN" altLang="zh-CN" dirty="0" smtClean="0"/>
              <a:t>原始数据</a:t>
            </a:r>
            <a:r>
              <a:rPr lang="en-US" altLang="zh-CN" dirty="0"/>
              <a:t>=</a:t>
            </a:r>
            <a:r>
              <a:rPr lang="en-US" altLang="zh-CN" dirty="0" smtClean="0"/>
              <a:t>1001011</a:t>
            </a:r>
            <a:r>
              <a:rPr lang="zh-CN" altLang="en-US" dirty="0" smtClean="0"/>
              <a:t>，</a:t>
            </a:r>
            <a:r>
              <a:rPr lang="en-US" altLang="zh-CN" dirty="0"/>
              <a:t> 8</a:t>
            </a:r>
            <a:r>
              <a:rPr lang="zh-CN" altLang="zh-CN" dirty="0"/>
              <a:t>位信号是</a:t>
            </a:r>
            <a:r>
              <a:rPr lang="en-US" altLang="zh-CN" dirty="0" smtClean="0"/>
              <a:t>11001011</a:t>
            </a:r>
          </a:p>
          <a:p>
            <a:pPr marL="0" indent="0">
              <a:buNone/>
            </a:pPr>
            <a:r>
              <a:rPr lang="zh-CN" altLang="en-US" dirty="0" smtClean="0"/>
              <a:t>接收端，如果</a:t>
            </a:r>
            <a:r>
              <a:rPr lang="en-US" altLang="zh-CN" dirty="0" smtClean="0"/>
              <a:t>1</a:t>
            </a:r>
            <a:r>
              <a:rPr lang="zh-CN" altLang="en-US" dirty="0" smtClean="0"/>
              <a:t>的个数为偶数则报错，否则判正确。</a:t>
            </a:r>
            <a:endParaRPr lang="en-US" altLang="zh-CN" dirty="0" smtClean="0"/>
          </a:p>
          <a:p>
            <a:pPr marL="0" indent="0">
              <a:buNone/>
            </a:pPr>
            <a:endParaRPr lang="en-US" altLang="zh-CN" dirty="0" smtClean="0"/>
          </a:p>
          <a:p>
            <a:pPr marL="0" indent="0">
              <a:buNone/>
            </a:pPr>
            <a:r>
              <a:rPr lang="zh-CN" altLang="en-US" dirty="0" smtClean="0"/>
              <a:t>当同时错</a:t>
            </a:r>
            <a:r>
              <a:rPr lang="en-US" altLang="zh-CN" dirty="0" smtClean="0"/>
              <a:t>2</a:t>
            </a:r>
            <a:r>
              <a:rPr lang="zh-CN" altLang="en-US" dirty="0" smtClean="0"/>
              <a:t>位时，校验会失败。</a:t>
            </a:r>
            <a:endParaRPr lang="zh-CN" altLang="en-US" dirty="0"/>
          </a:p>
        </p:txBody>
      </p:sp>
    </p:spTree>
    <p:extLst>
      <p:ext uri="{BB962C8B-B14F-4D97-AF65-F5344CB8AC3E}">
        <p14:creationId xmlns:p14="http://schemas.microsoft.com/office/powerpoint/2010/main" val="3382430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  </a:t>
            </a:r>
            <a:r>
              <a:rPr lang="zh-CN" altLang="zh-CN" dirty="0">
                <a:effectLst/>
              </a:rPr>
              <a:t>网络概述</a:t>
            </a:r>
            <a:endParaRPr lang="zh-CN" altLang="en-US" dirty="0"/>
          </a:p>
        </p:txBody>
      </p:sp>
      <p:sp>
        <p:nvSpPr>
          <p:cNvPr id="3" name="内容占位符 2"/>
          <p:cNvSpPr>
            <a:spLocks noGrp="1"/>
          </p:cNvSpPr>
          <p:nvPr>
            <p:ph idx="1"/>
          </p:nvPr>
        </p:nvSpPr>
        <p:spPr/>
        <p:txBody>
          <a:bodyPr/>
          <a:lstStyle/>
          <a:p>
            <a:pPr marL="0" indent="0">
              <a:buNone/>
            </a:pPr>
            <a:r>
              <a:rPr lang="zh-CN" altLang="zh-CN" dirty="0"/>
              <a:t>网络的</a:t>
            </a:r>
            <a:r>
              <a:rPr lang="zh-CN" altLang="zh-CN" dirty="0" smtClean="0"/>
              <a:t>定义</a:t>
            </a:r>
            <a:endParaRPr lang="en-US" altLang="zh-CN" dirty="0" smtClean="0"/>
          </a:p>
          <a:p>
            <a:pPr marL="0" indent="0">
              <a:buNone/>
            </a:pPr>
            <a:r>
              <a:rPr lang="zh-CN" altLang="zh-CN" dirty="0"/>
              <a:t>利用通信设备和传输介质，将具有独立功能的计算机连接起来，在软件（操作系统、协议等）的支持下，实现计算机之间的资源共享、信息交换和分布式处理的系统，称为计算机网络。</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08173657"/>
              </p:ext>
            </p:extLst>
          </p:nvPr>
        </p:nvGraphicFramePr>
        <p:xfrm>
          <a:off x="3779912" y="3861048"/>
          <a:ext cx="3732514" cy="2304256"/>
        </p:xfrm>
        <a:graphic>
          <a:graphicData uri="http://schemas.openxmlformats.org/presentationml/2006/ole">
            <mc:AlternateContent xmlns:mc="http://schemas.openxmlformats.org/markup-compatibility/2006">
              <mc:Choice xmlns:v="urn:schemas-microsoft-com:vml" Requires="v">
                <p:oleObj spid="_x0000_s11284" r:id="rId3" imgW="2208643" imgH="1581554" progId="Visio.Drawing.11">
                  <p:embed/>
                </p:oleObj>
              </mc:Choice>
              <mc:Fallback>
                <p:oleObj r:id="rId3" imgW="2208643" imgH="158155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b="13675"/>
                      <a:stretch>
                        <a:fillRect/>
                      </a:stretch>
                    </p:blipFill>
                    <p:spPr bwMode="auto">
                      <a:xfrm>
                        <a:off x="3779912" y="3861048"/>
                        <a:ext cx="3732514" cy="2304256"/>
                      </a:xfrm>
                      <a:prstGeom prst="rect">
                        <a:avLst/>
                      </a:prstGeom>
                      <a:noFill/>
                    </p:spPr>
                  </p:pic>
                </p:oleObj>
              </mc:Fallback>
            </mc:AlternateContent>
          </a:graphicData>
        </a:graphic>
      </p:graphicFrame>
    </p:spTree>
    <p:extLst>
      <p:ext uri="{BB962C8B-B14F-4D97-AF65-F5344CB8AC3E}">
        <p14:creationId xmlns:p14="http://schemas.microsoft.com/office/powerpoint/2010/main" val="1549235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差错控制</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2</a:t>
            </a:r>
            <a:r>
              <a:rPr lang="zh-CN" altLang="zh-CN" dirty="0"/>
              <a:t>）循环冗余校验（</a:t>
            </a:r>
            <a:r>
              <a:rPr lang="en-US" altLang="zh-CN" dirty="0"/>
              <a:t>CRC</a:t>
            </a:r>
            <a:r>
              <a:rPr lang="zh-CN" altLang="zh-CN" dirty="0"/>
              <a:t>）</a:t>
            </a:r>
            <a:r>
              <a:rPr lang="zh-CN" altLang="zh-CN" dirty="0" smtClean="0"/>
              <a:t>码</a:t>
            </a:r>
            <a:endParaRPr lang="en-US" altLang="zh-CN" dirty="0" smtClean="0"/>
          </a:p>
          <a:p>
            <a:pPr marL="0" indent="0">
              <a:buNone/>
            </a:pPr>
            <a:endParaRPr lang="en-US" altLang="zh-CN" dirty="0" smtClean="0"/>
          </a:p>
          <a:p>
            <a:pPr marL="0" indent="0">
              <a:buNone/>
            </a:pPr>
            <a:r>
              <a:rPr lang="zh-CN" altLang="en-US" dirty="0" smtClean="0"/>
              <a:t>数据表示为</a:t>
            </a:r>
            <a:r>
              <a:rPr lang="en-US" altLang="zh-CN" i="1" dirty="0"/>
              <a:t>f</a:t>
            </a:r>
            <a:r>
              <a:rPr lang="en-US" altLang="zh-CN" dirty="0"/>
              <a:t>(</a:t>
            </a:r>
            <a:r>
              <a:rPr lang="en-US" altLang="zh-CN" i="1" dirty="0"/>
              <a:t>x</a:t>
            </a:r>
            <a:r>
              <a:rPr lang="en-US" altLang="zh-CN" dirty="0"/>
              <a:t>)</a:t>
            </a:r>
            <a:endParaRPr lang="en-US" altLang="zh-CN" dirty="0" smtClean="0"/>
          </a:p>
          <a:p>
            <a:pPr marL="0" indent="0">
              <a:buNone/>
            </a:pPr>
            <a:r>
              <a:rPr lang="en-US" altLang="zh-CN" i="1" dirty="0"/>
              <a:t>r</a:t>
            </a:r>
            <a:r>
              <a:rPr lang="en-US" altLang="zh-CN" dirty="0"/>
              <a:t>(</a:t>
            </a:r>
            <a:r>
              <a:rPr lang="en-US" altLang="zh-CN" i="1" dirty="0"/>
              <a:t>x</a:t>
            </a:r>
            <a:r>
              <a:rPr lang="en-US" altLang="zh-CN" dirty="0"/>
              <a:t>)=</a:t>
            </a:r>
            <a:r>
              <a:rPr lang="en-US" altLang="zh-CN" i="1" dirty="0"/>
              <a:t>f</a:t>
            </a:r>
            <a:r>
              <a:rPr lang="en-US" altLang="zh-CN" dirty="0"/>
              <a:t>(</a:t>
            </a:r>
            <a:r>
              <a:rPr lang="en-US" altLang="zh-CN" i="1" dirty="0"/>
              <a:t>x</a:t>
            </a:r>
            <a:r>
              <a:rPr lang="en-US" altLang="zh-CN" dirty="0"/>
              <a:t>)/</a:t>
            </a:r>
            <a:r>
              <a:rPr lang="en-US" altLang="zh-CN" i="1" dirty="0"/>
              <a:t>g</a:t>
            </a:r>
            <a:r>
              <a:rPr lang="en-US" altLang="zh-CN" dirty="0"/>
              <a:t>(</a:t>
            </a:r>
            <a:r>
              <a:rPr lang="en-US" altLang="zh-CN" i="1" dirty="0"/>
              <a:t>x</a:t>
            </a:r>
            <a:r>
              <a:rPr lang="en-US" altLang="zh-CN" dirty="0" smtClean="0"/>
              <a:t>)</a:t>
            </a:r>
          </a:p>
          <a:p>
            <a:pPr marL="0" indent="0">
              <a:buNone/>
            </a:pPr>
            <a:r>
              <a:rPr lang="zh-CN" altLang="zh-CN" dirty="0" smtClean="0"/>
              <a:t>发送</a:t>
            </a:r>
            <a:r>
              <a:rPr lang="zh-CN" altLang="zh-CN" dirty="0"/>
              <a:t>方发送</a:t>
            </a:r>
            <a:r>
              <a:rPr lang="en-US" altLang="zh-CN" i="1" dirty="0"/>
              <a:t>f</a:t>
            </a:r>
            <a:r>
              <a:rPr lang="en-US" altLang="zh-CN" dirty="0"/>
              <a:t>(</a:t>
            </a:r>
            <a:r>
              <a:rPr lang="en-US" altLang="zh-CN" i="1" dirty="0"/>
              <a:t>x</a:t>
            </a:r>
            <a:r>
              <a:rPr lang="en-US" altLang="zh-CN" dirty="0"/>
              <a:t>)+</a:t>
            </a:r>
            <a:r>
              <a:rPr lang="en-US" altLang="zh-CN" i="1" dirty="0"/>
              <a:t>r</a:t>
            </a:r>
            <a:r>
              <a:rPr lang="en-US" altLang="zh-CN" dirty="0"/>
              <a:t>(</a:t>
            </a:r>
            <a:r>
              <a:rPr lang="en-US" altLang="zh-CN" i="1" dirty="0"/>
              <a:t>x</a:t>
            </a:r>
            <a:r>
              <a:rPr lang="en-US" altLang="zh-CN" dirty="0"/>
              <a:t>)</a:t>
            </a:r>
            <a:endParaRPr lang="en-US" altLang="zh-CN" dirty="0" smtClean="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085184"/>
            <a:ext cx="527685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915252" y="2492896"/>
            <a:ext cx="5036956" cy="2308324"/>
          </a:xfrm>
          <a:prstGeom prst="rect">
            <a:avLst/>
          </a:prstGeom>
        </p:spPr>
        <p:txBody>
          <a:bodyPr wrap="none">
            <a:spAutoFit/>
          </a:bodyPr>
          <a:lstStyle/>
          <a:p>
            <a:endParaRPr lang="en-US" altLang="zh-CN" b="1" dirty="0" smtClean="0">
              <a:solidFill>
                <a:srgbClr val="000099"/>
              </a:solidFill>
              <a:latin typeface="+mn-lt"/>
              <a:ea typeface="+mn-ea"/>
            </a:endParaRPr>
          </a:p>
          <a:p>
            <a:r>
              <a:rPr lang="zh-CN" altLang="zh-CN" b="1" dirty="0" smtClean="0">
                <a:solidFill>
                  <a:srgbClr val="000099"/>
                </a:solidFill>
                <a:latin typeface="+mn-lt"/>
                <a:ea typeface="+mn-ea"/>
              </a:rPr>
              <a:t>接收</a:t>
            </a:r>
            <a:r>
              <a:rPr lang="zh-CN" altLang="zh-CN" b="1" dirty="0">
                <a:solidFill>
                  <a:srgbClr val="000099"/>
                </a:solidFill>
                <a:latin typeface="+mn-lt"/>
                <a:ea typeface="+mn-ea"/>
              </a:rPr>
              <a:t>方接收到数据</a:t>
            </a:r>
            <a:r>
              <a:rPr lang="en-US" altLang="zh-CN" b="1" dirty="0">
                <a:solidFill>
                  <a:srgbClr val="000099"/>
                </a:solidFill>
                <a:latin typeface="+mn-lt"/>
                <a:ea typeface="+mn-ea"/>
              </a:rPr>
              <a:t>f2(x)+r2(x)</a:t>
            </a:r>
          </a:p>
          <a:p>
            <a:r>
              <a:rPr lang="en-US" altLang="zh-CN" b="1" dirty="0" err="1">
                <a:solidFill>
                  <a:srgbClr val="000099"/>
                </a:solidFill>
                <a:latin typeface="+mn-lt"/>
                <a:ea typeface="+mn-ea"/>
              </a:rPr>
              <a:t>r'x</a:t>
            </a:r>
            <a:r>
              <a:rPr lang="en-US" altLang="zh-CN" b="1" dirty="0">
                <a:solidFill>
                  <a:srgbClr val="000099"/>
                </a:solidFill>
                <a:latin typeface="+mn-lt"/>
                <a:ea typeface="+mn-ea"/>
              </a:rPr>
              <a:t>=f2(x)/g(x)</a:t>
            </a:r>
          </a:p>
          <a:p>
            <a:r>
              <a:rPr lang="zh-CN" altLang="zh-CN" b="1" dirty="0">
                <a:solidFill>
                  <a:srgbClr val="000099"/>
                </a:solidFill>
                <a:latin typeface="+mn-lt"/>
                <a:ea typeface="+mn-ea"/>
              </a:rPr>
              <a:t>如果</a:t>
            </a:r>
            <a:r>
              <a:rPr lang="en-US" altLang="zh-CN" b="1" dirty="0">
                <a:solidFill>
                  <a:srgbClr val="000099"/>
                </a:solidFill>
                <a:latin typeface="+mn-lt"/>
                <a:ea typeface="+mn-ea"/>
              </a:rPr>
              <a:t>r2(x)=r'(x)</a:t>
            </a:r>
            <a:r>
              <a:rPr lang="zh-CN" altLang="zh-CN" b="1" dirty="0">
                <a:solidFill>
                  <a:srgbClr val="000099"/>
                </a:solidFill>
                <a:latin typeface="+mn-lt"/>
                <a:ea typeface="+mn-ea"/>
              </a:rPr>
              <a:t>，则判断传输无差错，</a:t>
            </a:r>
            <a:endParaRPr lang="en-US" altLang="zh-CN" b="1" dirty="0">
              <a:solidFill>
                <a:srgbClr val="000099"/>
              </a:solidFill>
              <a:latin typeface="+mn-lt"/>
              <a:ea typeface="+mn-ea"/>
            </a:endParaRPr>
          </a:p>
          <a:p>
            <a:r>
              <a:rPr lang="zh-CN" altLang="zh-CN" b="1" dirty="0">
                <a:solidFill>
                  <a:srgbClr val="000099"/>
                </a:solidFill>
                <a:latin typeface="+mn-lt"/>
                <a:ea typeface="+mn-ea"/>
              </a:rPr>
              <a:t>否则有差错</a:t>
            </a:r>
            <a:endParaRPr lang="en-US" altLang="zh-CN" b="1" dirty="0">
              <a:solidFill>
                <a:srgbClr val="000099"/>
              </a:solidFill>
              <a:latin typeface="+mn-lt"/>
              <a:ea typeface="+mn-ea"/>
            </a:endParaRPr>
          </a:p>
          <a:p>
            <a:endParaRPr lang="zh-CN" altLang="en-US" dirty="0"/>
          </a:p>
        </p:txBody>
      </p:sp>
    </p:spTree>
    <p:extLst>
      <p:ext uri="{BB962C8B-B14F-4D97-AF65-F5344CB8AC3E}">
        <p14:creationId xmlns:p14="http://schemas.microsoft.com/office/powerpoint/2010/main" val="1767703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6.4  </a:t>
            </a:r>
            <a:r>
              <a:rPr lang="zh-CN" altLang="zh-CN" dirty="0">
                <a:effectLst/>
              </a:rPr>
              <a:t>网络协议、体系结构和操作系统</a:t>
            </a:r>
            <a:endParaRPr lang="zh-CN" altLang="en-US" dirty="0"/>
          </a:p>
        </p:txBody>
      </p:sp>
      <p:sp>
        <p:nvSpPr>
          <p:cNvPr id="3" name="内容占位符 2"/>
          <p:cNvSpPr>
            <a:spLocks noGrp="1"/>
          </p:cNvSpPr>
          <p:nvPr>
            <p:ph idx="1"/>
          </p:nvPr>
        </p:nvSpPr>
        <p:spPr/>
        <p:txBody>
          <a:bodyPr/>
          <a:lstStyle/>
          <a:p>
            <a:pPr marL="0" indent="0">
              <a:buNone/>
            </a:pPr>
            <a:r>
              <a:rPr lang="zh-CN" altLang="zh-CN" dirty="0"/>
              <a:t>网络协议是指为了使网络中的计算机之间能够正确传输信息而制定的关于信息传输的规则、约定与标准。</a:t>
            </a:r>
          </a:p>
          <a:p>
            <a:pPr marL="0" indent="0">
              <a:buNone/>
            </a:pPr>
            <a:r>
              <a:rPr lang="zh-CN" altLang="zh-CN" dirty="0"/>
              <a:t>通信双方必须按照同样的协议发送和接收信息，才能正确地进行数据通信</a:t>
            </a:r>
            <a:r>
              <a:rPr lang="zh-CN" altLang="zh-CN" dirty="0" smtClean="0"/>
              <a:t>。</a:t>
            </a:r>
            <a:endParaRPr lang="en-US" altLang="zh-CN" dirty="0" smtClean="0"/>
          </a:p>
          <a:p>
            <a:pPr marL="0" indent="0">
              <a:buNone/>
            </a:pPr>
            <a:r>
              <a:rPr lang="zh-CN" altLang="zh-CN" dirty="0"/>
              <a:t>常用的网络协议有</a:t>
            </a:r>
            <a:r>
              <a:rPr lang="en-US" altLang="zh-CN" dirty="0"/>
              <a:t>TCP/IP</a:t>
            </a:r>
            <a:r>
              <a:rPr lang="zh-CN" altLang="zh-CN" dirty="0"/>
              <a:t>、</a:t>
            </a:r>
            <a:r>
              <a:rPr lang="en-US" altLang="zh-CN" dirty="0"/>
              <a:t>NetBEUI</a:t>
            </a:r>
            <a:r>
              <a:rPr lang="zh-CN" altLang="zh-CN" dirty="0"/>
              <a:t>协议和</a:t>
            </a:r>
            <a:r>
              <a:rPr lang="en-US" altLang="zh-CN" dirty="0"/>
              <a:t>IPX/SPX</a:t>
            </a:r>
            <a:r>
              <a:rPr lang="zh-CN" altLang="zh-CN" dirty="0"/>
              <a:t>协议。</a:t>
            </a:r>
          </a:p>
          <a:p>
            <a:pPr marL="0" indent="0">
              <a:buNone/>
            </a:pPr>
            <a:endParaRPr lang="zh-CN" altLang="en-US" dirty="0"/>
          </a:p>
        </p:txBody>
      </p:sp>
    </p:spTree>
    <p:extLst>
      <p:ext uri="{BB962C8B-B14F-4D97-AF65-F5344CB8AC3E}">
        <p14:creationId xmlns:p14="http://schemas.microsoft.com/office/powerpoint/2010/main" val="3129560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6.4.2  </a:t>
            </a:r>
            <a:r>
              <a:rPr lang="zh-CN" altLang="zh-CN" dirty="0">
                <a:effectLst/>
              </a:rPr>
              <a:t>网络体系结构</a:t>
            </a:r>
            <a:endParaRPr lang="zh-CN" altLang="en-US" dirty="0"/>
          </a:p>
        </p:txBody>
      </p:sp>
      <p:sp>
        <p:nvSpPr>
          <p:cNvPr id="3" name="内容占位符 2"/>
          <p:cNvSpPr>
            <a:spLocks noGrp="1"/>
          </p:cNvSpPr>
          <p:nvPr>
            <p:ph idx="1"/>
          </p:nvPr>
        </p:nvSpPr>
        <p:spPr/>
        <p:txBody>
          <a:bodyPr/>
          <a:lstStyle/>
          <a:p>
            <a:pPr marL="0" indent="0">
              <a:buNone/>
            </a:pPr>
            <a:r>
              <a:rPr lang="zh-CN" altLang="zh-CN" dirty="0"/>
              <a:t>网络协议的设计相当复杂，在设计协议时普遍采用层次结构模型，把复杂问题分解为若干简单、易于处理的问题</a:t>
            </a:r>
            <a:r>
              <a:rPr lang="zh-CN" altLang="zh-CN" dirty="0" smtClean="0"/>
              <a:t>。</a:t>
            </a:r>
            <a:endParaRPr lang="en-US" altLang="zh-CN" dirty="0"/>
          </a:p>
          <a:p>
            <a:pPr marL="0" indent="0">
              <a:buNone/>
            </a:pPr>
            <a:r>
              <a:rPr lang="zh-CN" altLang="zh-CN" dirty="0" smtClean="0"/>
              <a:t>在</a:t>
            </a:r>
            <a:r>
              <a:rPr lang="zh-CN" altLang="zh-CN" dirty="0"/>
              <a:t>协议层次结构中，每层都以前一层为基础，相邻层之间有通信约束的接口。下一层为上一层提供服务，上一层是下一层的用户</a:t>
            </a:r>
            <a:r>
              <a:rPr lang="zh-CN" altLang="zh-CN" dirty="0" smtClean="0"/>
              <a:t>。</a:t>
            </a:r>
            <a:endParaRPr lang="en-US" altLang="zh-CN" dirty="0" smtClean="0"/>
          </a:p>
          <a:p>
            <a:pPr marL="0" indent="0">
              <a:buNone/>
            </a:pPr>
            <a:endParaRPr lang="zh-CN" altLang="en-US" dirty="0"/>
          </a:p>
        </p:txBody>
      </p:sp>
    </p:spTree>
    <p:extLst>
      <p:ext uri="{BB962C8B-B14F-4D97-AF65-F5344CB8AC3E}">
        <p14:creationId xmlns:p14="http://schemas.microsoft.com/office/powerpoint/2010/main" val="168551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网络体系结构</a:t>
            </a:r>
            <a:endParaRPr lang="zh-CN" altLang="en-US" dirty="0"/>
          </a:p>
        </p:txBody>
      </p:sp>
      <p:sp>
        <p:nvSpPr>
          <p:cNvPr id="3" name="内容占位符 2"/>
          <p:cNvSpPr>
            <a:spLocks noGrp="1"/>
          </p:cNvSpPr>
          <p:nvPr>
            <p:ph idx="1"/>
          </p:nvPr>
        </p:nvSpPr>
        <p:spPr/>
        <p:txBody>
          <a:bodyPr/>
          <a:lstStyle/>
          <a:p>
            <a:pPr marL="0" indent="0">
              <a:buNone/>
            </a:pPr>
            <a:r>
              <a:rPr lang="zh-CN" altLang="zh-CN" dirty="0"/>
              <a:t>网络层次结构模型与各层协议的集合称为网络体系结构</a:t>
            </a:r>
            <a:r>
              <a:rPr lang="zh-CN" altLang="zh-CN" dirty="0" smtClean="0"/>
              <a:t>。</a:t>
            </a:r>
            <a:endParaRPr lang="en-US" altLang="zh-CN" dirty="0" smtClean="0"/>
          </a:p>
          <a:p>
            <a:pPr marL="0" indent="0">
              <a:buNone/>
            </a:pPr>
            <a:r>
              <a:rPr lang="zh-CN" altLang="zh-CN" dirty="0"/>
              <a:t>国际标准化组织（</a:t>
            </a:r>
            <a:r>
              <a:rPr lang="en-US" altLang="zh-CN" dirty="0"/>
              <a:t>ISO</a:t>
            </a:r>
            <a:r>
              <a:rPr lang="zh-CN" altLang="zh-CN" dirty="0"/>
              <a:t>）制定了</a:t>
            </a:r>
            <a:r>
              <a:rPr lang="en-US" altLang="zh-CN" dirty="0" smtClean="0"/>
              <a:t>OSI</a:t>
            </a:r>
            <a:r>
              <a:rPr lang="zh-CN" altLang="en-US" dirty="0" smtClean="0"/>
              <a:t>（</a:t>
            </a:r>
            <a:r>
              <a:rPr lang="zh-CN" altLang="zh-CN" dirty="0"/>
              <a:t>开放式系统互联模型</a:t>
            </a:r>
            <a:r>
              <a:rPr lang="zh-CN" altLang="en-US" dirty="0" smtClean="0"/>
              <a:t>）</a:t>
            </a:r>
            <a:endParaRPr lang="en-US" altLang="zh-CN" dirty="0" smtClean="0"/>
          </a:p>
          <a:p>
            <a:pPr marL="0" indent="0">
              <a:buNone/>
            </a:pPr>
            <a:r>
              <a:rPr lang="zh-CN" altLang="zh-CN" dirty="0"/>
              <a:t>开放是指只要遵循</a:t>
            </a:r>
            <a:r>
              <a:rPr lang="en-US" altLang="zh-CN" dirty="0"/>
              <a:t>OSI</a:t>
            </a:r>
            <a:r>
              <a:rPr lang="zh-CN" altLang="zh-CN" dirty="0"/>
              <a:t>标准，一个系统就可以与位于世界上任何地方、同样遵循同一标准的其他任何系统进行通信</a:t>
            </a:r>
            <a:r>
              <a:rPr lang="zh-CN" altLang="zh-CN" dirty="0" smtClean="0"/>
              <a:t>；</a:t>
            </a:r>
            <a:endParaRPr lang="en-US" altLang="zh-CN" dirty="0" smtClean="0"/>
          </a:p>
          <a:p>
            <a:pPr marL="0" indent="0">
              <a:buNone/>
            </a:pPr>
            <a:r>
              <a:rPr lang="zh-CN" altLang="zh-CN" dirty="0" smtClean="0"/>
              <a:t>系统</a:t>
            </a:r>
            <a:r>
              <a:rPr lang="zh-CN" altLang="zh-CN" dirty="0"/>
              <a:t>则是计算机、外设、终端、传输设备、人员以及相应软件的集合。</a:t>
            </a:r>
            <a:endParaRPr lang="zh-CN" altLang="en-US" dirty="0"/>
          </a:p>
        </p:txBody>
      </p:sp>
    </p:spTree>
    <p:extLst>
      <p:ext uri="{BB962C8B-B14F-4D97-AF65-F5344CB8AC3E}">
        <p14:creationId xmlns:p14="http://schemas.microsoft.com/office/powerpoint/2010/main" val="3502648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网络体系结构</a:t>
            </a:r>
            <a:endParaRPr lang="zh-CN" altLang="en-US" dirty="0"/>
          </a:p>
        </p:txBody>
      </p:sp>
      <p:sp>
        <p:nvSpPr>
          <p:cNvPr id="3" name="内容占位符 2"/>
          <p:cNvSpPr>
            <a:spLocks noGrp="1"/>
          </p:cNvSpPr>
          <p:nvPr>
            <p:ph idx="1"/>
          </p:nvPr>
        </p:nvSpPr>
        <p:spPr/>
        <p:txBody>
          <a:bodyPr/>
          <a:lstStyle/>
          <a:p>
            <a:pPr marL="0" indent="0">
              <a:buNone/>
            </a:pPr>
            <a:r>
              <a:rPr lang="en-US" altLang="zh-CN" dirty="0"/>
              <a:t>OSI</a:t>
            </a:r>
            <a:r>
              <a:rPr lang="zh-CN" altLang="zh-CN" dirty="0"/>
              <a:t>是</a:t>
            </a:r>
            <a:r>
              <a:rPr lang="en-US" altLang="zh-CN" dirty="0"/>
              <a:t>7</a:t>
            </a:r>
            <a:r>
              <a:rPr lang="zh-CN" altLang="zh-CN" dirty="0"/>
              <a:t>层结构的</a:t>
            </a:r>
            <a:r>
              <a:rPr lang="zh-CN" altLang="zh-CN" dirty="0" smtClean="0"/>
              <a:t>模型</a:t>
            </a:r>
            <a:endParaRPr lang="en-US" altLang="zh-CN" dirty="0" smtClean="0"/>
          </a:p>
          <a:p>
            <a:pPr marL="0" indent="0">
              <a:buNone/>
            </a:pPr>
            <a:r>
              <a:rPr lang="zh-CN" altLang="zh-CN" dirty="0"/>
              <a:t>网络中各</a:t>
            </a:r>
            <a:r>
              <a:rPr lang="zh-CN" altLang="zh-CN" dirty="0" smtClean="0"/>
              <a:t>节点具有</a:t>
            </a:r>
            <a:r>
              <a:rPr lang="zh-CN" altLang="zh-CN" dirty="0"/>
              <a:t>相同的层次结构；不同节点的同一层功能相同；同一节点内相邻层之间通过接口通信；每一层可以使用下层提供的服务，并向其上层提供服务；不同节点的同等层通过协议来实现对等层之间的通信。</a:t>
            </a:r>
            <a:endParaRPr lang="zh-CN" altLang="en-US" dirty="0"/>
          </a:p>
        </p:txBody>
      </p:sp>
      <p:pic>
        <p:nvPicPr>
          <p:cNvPr id="28674" name="Picture 2" descr="8-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933056"/>
            <a:ext cx="6480720" cy="2437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2256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6.4.3  </a:t>
            </a:r>
            <a:r>
              <a:rPr lang="zh-CN" altLang="zh-CN" dirty="0">
                <a:effectLst/>
              </a:rPr>
              <a:t>网络</a:t>
            </a:r>
            <a:r>
              <a:rPr lang="zh-CN" altLang="zh-CN" dirty="0" smtClean="0">
                <a:effectLst/>
              </a:rPr>
              <a:t>操作系统</a:t>
            </a:r>
            <a:endParaRPr lang="zh-CN" altLang="en-US" dirty="0"/>
          </a:p>
        </p:txBody>
      </p:sp>
      <p:sp>
        <p:nvSpPr>
          <p:cNvPr id="3" name="内容占位符 2"/>
          <p:cNvSpPr>
            <a:spLocks noGrp="1"/>
          </p:cNvSpPr>
          <p:nvPr>
            <p:ph idx="1"/>
          </p:nvPr>
        </p:nvSpPr>
        <p:spPr/>
        <p:txBody>
          <a:bodyPr/>
          <a:lstStyle/>
          <a:p>
            <a:pPr marL="0" indent="0">
              <a:buNone/>
            </a:pPr>
            <a:r>
              <a:rPr lang="zh-CN" altLang="zh-CN" dirty="0"/>
              <a:t>网络操作系统不仅要管理本机资源，还应具有提供网络服务的</a:t>
            </a:r>
            <a:r>
              <a:rPr lang="zh-CN" altLang="zh-CN" dirty="0" smtClean="0"/>
              <a:t>功能</a:t>
            </a:r>
            <a:r>
              <a:rPr lang="zh-CN" altLang="en-US" dirty="0" smtClean="0"/>
              <a:t>。</a:t>
            </a:r>
            <a:endParaRPr lang="en-US" altLang="zh-CN" dirty="0" smtClean="0"/>
          </a:p>
          <a:p>
            <a:pPr marL="0" indent="0">
              <a:buNone/>
            </a:pPr>
            <a:r>
              <a:rPr lang="zh-CN" altLang="zh-CN" dirty="0"/>
              <a:t>常用的有</a:t>
            </a:r>
            <a:r>
              <a:rPr lang="en-US" altLang="zh-CN" dirty="0"/>
              <a:t>UNIX/Linux</a:t>
            </a:r>
            <a:r>
              <a:rPr lang="zh-CN" altLang="zh-CN" dirty="0"/>
              <a:t>，</a:t>
            </a:r>
            <a:r>
              <a:rPr lang="en-US" altLang="zh-CN" dirty="0"/>
              <a:t>Window</a:t>
            </a:r>
            <a:r>
              <a:rPr lang="en-GB" altLang="zh-CN" dirty="0"/>
              <a:t>s </a:t>
            </a:r>
            <a:r>
              <a:rPr lang="en-US" altLang="zh-CN" dirty="0"/>
              <a:t>NT/2000/2003/2007</a:t>
            </a:r>
            <a:r>
              <a:rPr lang="zh-CN" altLang="zh-CN" dirty="0"/>
              <a:t>的</a:t>
            </a:r>
            <a:r>
              <a:rPr lang="en-US" altLang="zh-CN" dirty="0"/>
              <a:t>Server</a:t>
            </a:r>
            <a:r>
              <a:rPr lang="zh-CN" altLang="zh-CN" dirty="0"/>
              <a:t>版等。</a:t>
            </a:r>
            <a:endParaRPr lang="zh-CN" altLang="en-US" dirty="0"/>
          </a:p>
        </p:txBody>
      </p:sp>
    </p:spTree>
    <p:extLst>
      <p:ext uri="{BB962C8B-B14F-4D97-AF65-F5344CB8AC3E}">
        <p14:creationId xmlns:p14="http://schemas.microsoft.com/office/powerpoint/2010/main" val="4263593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6.5  </a:t>
            </a:r>
            <a:r>
              <a:rPr lang="zh-CN" altLang="zh-CN" dirty="0">
                <a:effectLst/>
              </a:rPr>
              <a:t>网络硬件设备</a:t>
            </a:r>
            <a:endParaRPr lang="zh-CN" altLang="en-US" dirty="0"/>
          </a:p>
        </p:txBody>
      </p:sp>
      <p:sp>
        <p:nvSpPr>
          <p:cNvPr id="3" name="内容占位符 2"/>
          <p:cNvSpPr>
            <a:spLocks noGrp="1"/>
          </p:cNvSpPr>
          <p:nvPr>
            <p:ph idx="1"/>
          </p:nvPr>
        </p:nvSpPr>
        <p:spPr/>
        <p:txBody>
          <a:bodyPr/>
          <a:lstStyle/>
          <a:p>
            <a:pPr marL="0" indent="0">
              <a:buNone/>
            </a:pPr>
            <a:r>
              <a:rPr lang="zh-CN" altLang="zh-CN" dirty="0"/>
              <a:t>网络的硬件设备</a:t>
            </a:r>
            <a:r>
              <a:rPr lang="zh-CN" altLang="zh-CN" dirty="0" smtClean="0"/>
              <a:t>包括</a:t>
            </a:r>
            <a:r>
              <a:rPr lang="zh-CN" altLang="zh-CN" dirty="0"/>
              <a:t>三</a:t>
            </a:r>
            <a:r>
              <a:rPr lang="zh-CN" altLang="zh-CN" dirty="0" smtClean="0"/>
              <a:t>部分</a:t>
            </a:r>
            <a:r>
              <a:rPr lang="zh-CN" altLang="en-US" dirty="0" smtClean="0"/>
              <a:t>：</a:t>
            </a:r>
            <a:endParaRPr lang="en-US" altLang="zh-CN" dirty="0" smtClean="0"/>
          </a:p>
          <a:p>
            <a:pPr marL="0" indent="0">
              <a:buNone/>
            </a:pPr>
            <a:r>
              <a:rPr lang="zh-CN" altLang="en-US" dirty="0" smtClean="0"/>
              <a:t>（</a:t>
            </a:r>
            <a:r>
              <a:rPr lang="en-US" altLang="zh-CN" dirty="0" smtClean="0"/>
              <a:t>1</a:t>
            </a:r>
            <a:r>
              <a:rPr lang="zh-CN" altLang="en-US" dirty="0" smtClean="0"/>
              <a:t>）网络</a:t>
            </a:r>
            <a:r>
              <a:rPr lang="zh-CN" altLang="zh-CN" dirty="0" smtClean="0"/>
              <a:t>主体设备</a:t>
            </a:r>
            <a:endParaRPr lang="en-US" altLang="zh-CN" dirty="0" smtClean="0"/>
          </a:p>
          <a:p>
            <a:pPr marL="0" indent="0">
              <a:buNone/>
            </a:pPr>
            <a:r>
              <a:rPr lang="zh-CN" altLang="en-US" dirty="0" smtClean="0"/>
              <a:t>（</a:t>
            </a:r>
            <a:r>
              <a:rPr lang="en-US" altLang="zh-CN" dirty="0" smtClean="0"/>
              <a:t>2</a:t>
            </a:r>
            <a:r>
              <a:rPr lang="zh-CN" altLang="en-US" dirty="0" smtClean="0"/>
              <a:t>）</a:t>
            </a:r>
            <a:r>
              <a:rPr lang="zh-CN" altLang="zh-CN" dirty="0" smtClean="0"/>
              <a:t>网络</a:t>
            </a:r>
            <a:r>
              <a:rPr lang="zh-CN" altLang="zh-CN" dirty="0"/>
              <a:t>传输</a:t>
            </a:r>
            <a:r>
              <a:rPr lang="zh-CN" altLang="zh-CN" dirty="0" smtClean="0"/>
              <a:t>介质</a:t>
            </a:r>
            <a:endParaRPr lang="en-US" altLang="zh-CN" dirty="0" smtClean="0"/>
          </a:p>
          <a:p>
            <a:pPr marL="0" indent="0">
              <a:buNone/>
            </a:pPr>
            <a:r>
              <a:rPr lang="zh-CN" altLang="en-US" dirty="0" smtClean="0"/>
              <a:t>（</a:t>
            </a:r>
            <a:r>
              <a:rPr lang="en-US" altLang="zh-CN" dirty="0" smtClean="0"/>
              <a:t>3</a:t>
            </a:r>
            <a:r>
              <a:rPr lang="zh-CN" altLang="en-US" dirty="0" smtClean="0"/>
              <a:t>）</a:t>
            </a:r>
            <a:r>
              <a:rPr lang="zh-CN" altLang="zh-CN" dirty="0" smtClean="0"/>
              <a:t>网络</a:t>
            </a:r>
            <a:r>
              <a:rPr lang="zh-CN" altLang="zh-CN" dirty="0"/>
              <a:t>连接</a:t>
            </a:r>
            <a:r>
              <a:rPr lang="zh-CN" altLang="zh-CN" dirty="0" smtClean="0"/>
              <a:t>设备</a:t>
            </a:r>
            <a:endParaRPr lang="en-US" altLang="zh-CN" dirty="0" smtClean="0"/>
          </a:p>
          <a:p>
            <a:pPr marL="0" indent="0">
              <a:buNone/>
            </a:pPr>
            <a:endParaRPr lang="zh-CN" altLang="en-US" dirty="0"/>
          </a:p>
        </p:txBody>
      </p:sp>
    </p:spTree>
    <p:extLst>
      <p:ext uri="{BB962C8B-B14F-4D97-AF65-F5344CB8AC3E}">
        <p14:creationId xmlns:p14="http://schemas.microsoft.com/office/powerpoint/2010/main" val="258367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6.5.1  </a:t>
            </a:r>
            <a:r>
              <a:rPr lang="zh-CN" altLang="zh-CN" dirty="0">
                <a:effectLst/>
              </a:rPr>
              <a:t>网络主体设备</a:t>
            </a:r>
            <a:endParaRPr lang="zh-CN" altLang="en-US" dirty="0"/>
          </a:p>
        </p:txBody>
      </p:sp>
      <p:sp>
        <p:nvSpPr>
          <p:cNvPr id="3" name="内容占位符 2"/>
          <p:cNvSpPr>
            <a:spLocks noGrp="1"/>
          </p:cNvSpPr>
          <p:nvPr>
            <p:ph idx="1"/>
          </p:nvPr>
        </p:nvSpPr>
        <p:spPr/>
        <p:txBody>
          <a:bodyPr/>
          <a:lstStyle/>
          <a:p>
            <a:pPr marL="0" indent="0">
              <a:buNone/>
            </a:pPr>
            <a:r>
              <a:rPr lang="zh-CN" altLang="zh-CN" dirty="0"/>
              <a:t>网络主体设备也称为主机（</a:t>
            </a:r>
            <a:r>
              <a:rPr lang="en-US" altLang="zh-CN" dirty="0"/>
              <a:t>Host</a:t>
            </a:r>
            <a:r>
              <a:rPr lang="zh-CN" altLang="zh-CN" dirty="0"/>
              <a:t>），包括服务器（</a:t>
            </a:r>
            <a:r>
              <a:rPr lang="en-US" altLang="zh-CN" dirty="0"/>
              <a:t>Server</a:t>
            </a:r>
            <a:r>
              <a:rPr lang="zh-CN" altLang="zh-CN" dirty="0"/>
              <a:t>）和客户机（</a:t>
            </a:r>
            <a:r>
              <a:rPr lang="en-US" altLang="zh-CN" dirty="0"/>
              <a:t>Client</a:t>
            </a:r>
            <a:r>
              <a:rPr lang="zh-CN" altLang="zh-CN" dirty="0" smtClean="0"/>
              <a:t>）</a:t>
            </a:r>
            <a:endParaRPr lang="en-US" altLang="zh-CN" dirty="0" smtClean="0"/>
          </a:p>
          <a:p>
            <a:pPr marL="0" indent="0">
              <a:buNone/>
            </a:pPr>
            <a:r>
              <a:rPr lang="zh-CN" altLang="zh-CN" dirty="0"/>
              <a:t>服务器运行网络操作系统，提供共享资源，进行网络控制</a:t>
            </a:r>
            <a:r>
              <a:rPr lang="zh-CN" altLang="zh-CN" dirty="0" smtClean="0"/>
              <a:t>。</a:t>
            </a:r>
            <a:endParaRPr lang="en-US" altLang="zh-CN" dirty="0" smtClean="0"/>
          </a:p>
          <a:p>
            <a:pPr marL="0" indent="0">
              <a:buNone/>
            </a:pPr>
            <a:r>
              <a:rPr lang="zh-CN" altLang="zh-CN" dirty="0"/>
              <a:t>客户机就是用户接入网络的计算机，可以共享网络资源，进行信息交流。</a:t>
            </a:r>
          </a:p>
          <a:p>
            <a:pPr marL="0" indent="0">
              <a:buNone/>
            </a:pP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779745677"/>
              </p:ext>
            </p:extLst>
          </p:nvPr>
        </p:nvGraphicFramePr>
        <p:xfrm>
          <a:off x="4918996" y="4202782"/>
          <a:ext cx="3098748" cy="2106538"/>
        </p:xfrm>
        <a:graphic>
          <a:graphicData uri="http://schemas.openxmlformats.org/presentationml/2006/ole">
            <mc:AlternateContent xmlns:mc="http://schemas.openxmlformats.org/markup-compatibility/2006">
              <mc:Choice xmlns:v="urn:schemas-microsoft-com:vml" Requires="v">
                <p:oleObj spid="_x0000_s29709" r:id="rId3" imgW="2306630" imgH="1795202" progId="Visio.Drawing.11">
                  <p:embed/>
                </p:oleObj>
              </mc:Choice>
              <mc:Fallback>
                <p:oleObj r:id="rId3" imgW="2306630" imgH="179520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5466" b="6425"/>
                      <a:stretch>
                        <a:fillRect/>
                      </a:stretch>
                    </p:blipFill>
                    <p:spPr bwMode="auto">
                      <a:xfrm>
                        <a:off x="4918996" y="4202782"/>
                        <a:ext cx="3098748" cy="2106538"/>
                      </a:xfrm>
                      <a:prstGeom prst="rect">
                        <a:avLst/>
                      </a:prstGeom>
                      <a:noFill/>
                    </p:spPr>
                  </p:pic>
                </p:oleObj>
              </mc:Fallback>
            </mc:AlternateContent>
          </a:graphicData>
        </a:graphic>
      </p:graphicFrame>
    </p:spTree>
    <p:extLst>
      <p:ext uri="{BB962C8B-B14F-4D97-AF65-F5344CB8AC3E}">
        <p14:creationId xmlns:p14="http://schemas.microsoft.com/office/powerpoint/2010/main" val="2590628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6.5.2  </a:t>
            </a:r>
            <a:r>
              <a:rPr lang="zh-CN" altLang="zh-CN" dirty="0">
                <a:effectLst/>
              </a:rPr>
              <a:t>网络传输介质</a:t>
            </a:r>
            <a:endParaRPr lang="zh-CN" altLang="en-US" dirty="0"/>
          </a:p>
        </p:txBody>
      </p:sp>
      <p:sp>
        <p:nvSpPr>
          <p:cNvPr id="3" name="内容占位符 2"/>
          <p:cNvSpPr>
            <a:spLocks noGrp="1"/>
          </p:cNvSpPr>
          <p:nvPr>
            <p:ph idx="1"/>
          </p:nvPr>
        </p:nvSpPr>
        <p:spPr/>
        <p:txBody>
          <a:bodyPr/>
          <a:lstStyle/>
          <a:p>
            <a:pPr marL="0" indent="0">
              <a:buNone/>
            </a:pPr>
            <a:r>
              <a:rPr lang="zh-CN" altLang="zh-CN" dirty="0"/>
              <a:t>传输介质是指在通信中数据传输的载体，是网络中数据发送者和接收者之间的物理路径</a:t>
            </a:r>
            <a:r>
              <a:rPr lang="zh-CN" altLang="zh-CN" dirty="0" smtClean="0"/>
              <a:t>。</a:t>
            </a:r>
            <a:endParaRPr lang="en-US" altLang="zh-CN" dirty="0" smtClean="0"/>
          </a:p>
          <a:p>
            <a:pPr marL="0" indent="0">
              <a:buNone/>
            </a:pPr>
            <a:r>
              <a:rPr lang="zh-CN" altLang="zh-CN" dirty="0"/>
              <a:t>传输介质分为有线介质和无线介质两大类。</a:t>
            </a:r>
            <a:endParaRPr lang="zh-CN" altLang="en-US" dirty="0"/>
          </a:p>
        </p:txBody>
      </p:sp>
    </p:spTree>
    <p:extLst>
      <p:ext uri="{BB962C8B-B14F-4D97-AF65-F5344CB8AC3E}">
        <p14:creationId xmlns:p14="http://schemas.microsoft.com/office/powerpoint/2010/main" val="1278770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1</a:t>
            </a:r>
            <a:r>
              <a:rPr lang="zh-CN" altLang="zh-CN" dirty="0">
                <a:effectLst/>
              </a:rPr>
              <a:t>．传输速率</a:t>
            </a:r>
            <a:endParaRPr lang="zh-CN" altLang="en-US" dirty="0"/>
          </a:p>
        </p:txBody>
      </p:sp>
      <p:sp>
        <p:nvSpPr>
          <p:cNvPr id="3" name="内容占位符 2"/>
          <p:cNvSpPr>
            <a:spLocks noGrp="1"/>
          </p:cNvSpPr>
          <p:nvPr>
            <p:ph idx="1"/>
          </p:nvPr>
        </p:nvSpPr>
        <p:spPr/>
        <p:txBody>
          <a:bodyPr/>
          <a:lstStyle/>
          <a:p>
            <a:pPr marL="0" indent="0">
              <a:buNone/>
            </a:pPr>
            <a:r>
              <a:rPr lang="zh-CN" altLang="zh-CN" dirty="0"/>
              <a:t>波特率。用于说明在单位时间传输了多少个码元，它用单位时间内载波调制状态改变的次数来表示，其单位为波特（</a:t>
            </a:r>
            <a:r>
              <a:rPr lang="en-US" altLang="zh-CN" dirty="0"/>
              <a:t>Baud</a:t>
            </a:r>
            <a:r>
              <a:rPr lang="zh-CN" altLang="zh-CN" dirty="0"/>
              <a:t>）</a:t>
            </a:r>
            <a:r>
              <a:rPr lang="zh-CN" altLang="zh-CN" dirty="0" smtClean="0"/>
              <a:t>。</a:t>
            </a:r>
            <a:endParaRPr lang="en-US" altLang="zh-CN" dirty="0" smtClean="0"/>
          </a:p>
          <a:p>
            <a:pPr marL="0" indent="0">
              <a:buNone/>
            </a:pPr>
            <a:r>
              <a:rPr lang="zh-CN" altLang="zh-CN" dirty="0"/>
              <a:t>在数字通信中，用时间间隔相同的符号来表示数字，这个符号称为</a:t>
            </a:r>
            <a:r>
              <a:rPr lang="zh-CN" altLang="zh-CN" dirty="0" smtClean="0"/>
              <a:t>码元</a:t>
            </a:r>
            <a:endParaRPr lang="en-US" altLang="zh-CN" dirty="0" smtClean="0"/>
          </a:p>
          <a:p>
            <a:pPr marL="0" indent="0">
              <a:buNone/>
            </a:pPr>
            <a:r>
              <a:rPr lang="zh-CN" altLang="zh-CN" dirty="0"/>
              <a:t>每个码元可以表示一个二进制数、八进制数、十进制数、十六进制数等。</a:t>
            </a:r>
            <a:endParaRPr lang="zh-CN" altLang="en-US" dirty="0"/>
          </a:p>
        </p:txBody>
      </p:sp>
    </p:spTree>
    <p:extLst>
      <p:ext uri="{BB962C8B-B14F-4D97-AF65-F5344CB8AC3E}">
        <p14:creationId xmlns:p14="http://schemas.microsoft.com/office/powerpoint/2010/main" val="377511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zh-CN" dirty="0" smtClean="0"/>
              <a:t>网络</a:t>
            </a:r>
            <a:r>
              <a:rPr lang="zh-CN" altLang="zh-CN" dirty="0"/>
              <a:t>的主要</a:t>
            </a:r>
            <a:r>
              <a:rPr lang="zh-CN" altLang="zh-CN" dirty="0" smtClean="0"/>
              <a:t>功能</a:t>
            </a:r>
            <a:r>
              <a:rPr lang="en-US" altLang="zh-CN" dirty="0" smtClean="0"/>
              <a:t>:</a:t>
            </a:r>
          </a:p>
          <a:p>
            <a:pPr marL="0" indent="0">
              <a:buNone/>
            </a:pPr>
            <a:r>
              <a:rPr lang="zh-CN" altLang="zh-CN" dirty="0"/>
              <a:t>（</a:t>
            </a:r>
            <a:r>
              <a:rPr lang="en-US" altLang="zh-CN" dirty="0"/>
              <a:t>1</a:t>
            </a:r>
            <a:r>
              <a:rPr lang="zh-CN" altLang="zh-CN" dirty="0"/>
              <a:t>）资源共享</a:t>
            </a:r>
            <a:r>
              <a:rPr lang="zh-CN" altLang="zh-CN" dirty="0" smtClean="0"/>
              <a:t>。</a:t>
            </a:r>
            <a:endParaRPr lang="en-US" altLang="zh-CN" dirty="0" smtClean="0"/>
          </a:p>
          <a:p>
            <a:pPr marL="0" indent="0">
              <a:buNone/>
            </a:pPr>
            <a:r>
              <a:rPr lang="zh-CN" altLang="zh-CN" dirty="0"/>
              <a:t>（</a:t>
            </a:r>
            <a:r>
              <a:rPr lang="en-US" altLang="zh-CN" dirty="0"/>
              <a:t>2</a:t>
            </a:r>
            <a:r>
              <a:rPr lang="zh-CN" altLang="zh-CN" dirty="0"/>
              <a:t>）信息交换</a:t>
            </a:r>
            <a:r>
              <a:rPr lang="zh-CN" altLang="zh-CN" dirty="0" smtClean="0"/>
              <a:t>。</a:t>
            </a:r>
            <a:endParaRPr lang="en-US" altLang="zh-CN" dirty="0" smtClean="0"/>
          </a:p>
          <a:p>
            <a:pPr marL="0" indent="0">
              <a:buNone/>
            </a:pPr>
            <a:r>
              <a:rPr lang="zh-CN" altLang="zh-CN" dirty="0"/>
              <a:t>（</a:t>
            </a:r>
            <a:r>
              <a:rPr lang="en-US" altLang="zh-CN" dirty="0"/>
              <a:t>3</a:t>
            </a:r>
            <a:r>
              <a:rPr lang="zh-CN" altLang="zh-CN" dirty="0"/>
              <a:t>）分布式处理。</a:t>
            </a:r>
            <a:endParaRPr lang="zh-CN" altLang="en-US" dirty="0"/>
          </a:p>
        </p:txBody>
      </p:sp>
    </p:spTree>
    <p:extLst>
      <p:ext uri="{BB962C8B-B14F-4D97-AF65-F5344CB8AC3E}">
        <p14:creationId xmlns:p14="http://schemas.microsoft.com/office/powerpoint/2010/main" val="99984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电磁光谱图</a:t>
            </a:r>
            <a:endParaRPr lang="zh-CN" altLang="en-US" dirty="0"/>
          </a:p>
        </p:txBody>
      </p:sp>
      <p:sp>
        <p:nvSpPr>
          <p:cNvPr id="3" name="内容占位符 2"/>
          <p:cNvSpPr>
            <a:spLocks noGrp="1"/>
          </p:cNvSpPr>
          <p:nvPr>
            <p:ph idx="1"/>
          </p:nvPr>
        </p:nvSpPr>
        <p:spPr/>
        <p:txBody>
          <a:bodyPr/>
          <a:lstStyle/>
          <a:p>
            <a:pPr marL="0" indent="0">
              <a:buNone/>
            </a:pPr>
            <a:r>
              <a:rPr lang="zh-CN" altLang="zh-CN" dirty="0"/>
              <a:t>频率越来越高，可以调制的波特率也就越来越高，各自适合在对应的介质中传输。</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174873133"/>
              </p:ext>
            </p:extLst>
          </p:nvPr>
        </p:nvGraphicFramePr>
        <p:xfrm>
          <a:off x="683567" y="3789040"/>
          <a:ext cx="7734751" cy="2317229"/>
        </p:xfrm>
        <a:graphic>
          <a:graphicData uri="http://schemas.openxmlformats.org/presentationml/2006/ole">
            <mc:AlternateContent xmlns:mc="http://schemas.openxmlformats.org/markup-compatibility/2006">
              <mc:Choice xmlns:v="urn:schemas-microsoft-com:vml" Requires="v">
                <p:oleObj spid="_x0000_s30733" r:id="rId3" imgW="5122759" imgH="1532000" progId="Visio.Drawing.11">
                  <p:embed/>
                </p:oleObj>
              </mc:Choice>
              <mc:Fallback>
                <p:oleObj r:id="rId3" imgW="5122759" imgH="15320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7" y="3789040"/>
                        <a:ext cx="7734751" cy="2317229"/>
                      </a:xfrm>
                      <a:prstGeom prst="rect">
                        <a:avLst/>
                      </a:prstGeom>
                      <a:noFill/>
                    </p:spPr>
                  </p:pic>
                </p:oleObj>
              </mc:Fallback>
            </mc:AlternateContent>
          </a:graphicData>
        </a:graphic>
      </p:graphicFrame>
    </p:spTree>
    <p:extLst>
      <p:ext uri="{BB962C8B-B14F-4D97-AF65-F5344CB8AC3E}">
        <p14:creationId xmlns:p14="http://schemas.microsoft.com/office/powerpoint/2010/main" val="1314708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传输速率</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2</a:t>
            </a:r>
            <a:r>
              <a:rPr lang="zh-CN" altLang="zh-CN" dirty="0"/>
              <a:t>）</a:t>
            </a:r>
            <a:r>
              <a:rPr lang="zh-CN" altLang="zh-CN" dirty="0" smtClean="0"/>
              <a:t>比特率</a:t>
            </a:r>
            <a:endParaRPr lang="en-US" altLang="zh-CN" dirty="0" smtClean="0"/>
          </a:p>
          <a:p>
            <a:pPr marL="0" indent="0">
              <a:buNone/>
            </a:pPr>
            <a:r>
              <a:rPr lang="zh-CN" altLang="zh-CN" dirty="0"/>
              <a:t>线路中每秒传输的有效二进制位数，称为比特率，其单位是</a:t>
            </a:r>
            <a:r>
              <a:rPr lang="en-US" altLang="zh-CN" dirty="0"/>
              <a:t>bit/s</a:t>
            </a:r>
            <a:r>
              <a:rPr lang="zh-CN" altLang="zh-CN" dirty="0"/>
              <a:t>（</a:t>
            </a:r>
            <a:r>
              <a:rPr lang="en-US" altLang="zh-CN" dirty="0"/>
              <a:t>Bit Per Second</a:t>
            </a:r>
            <a:r>
              <a:rPr lang="zh-CN" altLang="zh-CN" dirty="0" smtClean="0"/>
              <a:t>）</a:t>
            </a:r>
            <a:endParaRPr lang="en-US" altLang="zh-CN" dirty="0" smtClean="0"/>
          </a:p>
          <a:p>
            <a:pPr marL="0" indent="0">
              <a:buNone/>
            </a:pPr>
            <a:r>
              <a:rPr lang="zh-CN" altLang="zh-CN" dirty="0"/>
              <a:t>传输速率可以描述为</a:t>
            </a:r>
            <a:r>
              <a:rPr lang="en-US" altLang="zh-CN" dirty="0" err="1"/>
              <a:t>kbit</a:t>
            </a:r>
            <a:r>
              <a:rPr lang="en-US" altLang="zh-CN" dirty="0"/>
              <a:t>/s</a:t>
            </a:r>
            <a:r>
              <a:rPr lang="zh-CN" altLang="zh-CN" dirty="0"/>
              <a:t>、</a:t>
            </a:r>
            <a:r>
              <a:rPr lang="en-US" altLang="zh-CN" dirty="0"/>
              <a:t>Mbit/s</a:t>
            </a:r>
            <a:r>
              <a:rPr lang="zh-CN" altLang="zh-CN" dirty="0"/>
              <a:t>、</a:t>
            </a:r>
            <a:r>
              <a:rPr lang="en-US" altLang="zh-CN" dirty="0" err="1"/>
              <a:t>Gbit</a:t>
            </a:r>
            <a:r>
              <a:rPr lang="en-US" altLang="zh-CN" dirty="0"/>
              <a:t>/s</a:t>
            </a:r>
            <a:endParaRPr lang="zh-CN" altLang="en-US" dirty="0"/>
          </a:p>
        </p:txBody>
      </p:sp>
      <p:sp>
        <p:nvSpPr>
          <p:cNvPr id="4" name="矩形 3"/>
          <p:cNvSpPr/>
          <p:nvPr/>
        </p:nvSpPr>
        <p:spPr>
          <a:xfrm>
            <a:off x="827584" y="4149080"/>
            <a:ext cx="7344816" cy="830997"/>
          </a:xfrm>
          <a:prstGeom prst="rect">
            <a:avLst/>
          </a:prstGeom>
        </p:spPr>
        <p:txBody>
          <a:bodyPr wrap="square">
            <a:spAutoFit/>
          </a:bodyPr>
          <a:lstStyle/>
          <a:p>
            <a:r>
              <a:rPr lang="zh-CN" altLang="zh-CN" dirty="0"/>
              <a:t>在线路的传输过程中，如果每个码元只有两种状态即</a:t>
            </a:r>
            <a:r>
              <a:rPr lang="en-US" altLang="zh-CN" dirty="0"/>
              <a:t>1</a:t>
            </a:r>
            <a:r>
              <a:rPr lang="zh-CN" altLang="zh-CN" dirty="0"/>
              <a:t>和</a:t>
            </a:r>
            <a:r>
              <a:rPr lang="en-US" altLang="zh-CN" dirty="0"/>
              <a:t>0</a:t>
            </a:r>
            <a:r>
              <a:rPr lang="zh-CN" altLang="zh-CN" dirty="0"/>
              <a:t>，此时波特率</a:t>
            </a:r>
            <a:r>
              <a:rPr lang="en-US" altLang="zh-CN" dirty="0"/>
              <a:t>=</a:t>
            </a:r>
            <a:r>
              <a:rPr lang="zh-CN" altLang="zh-CN" dirty="0"/>
              <a:t>比特率。</a:t>
            </a:r>
            <a:endParaRPr lang="zh-CN" altLang="en-US" dirty="0"/>
          </a:p>
        </p:txBody>
      </p:sp>
      <p:sp>
        <p:nvSpPr>
          <p:cNvPr id="5" name="矩形 4"/>
          <p:cNvSpPr/>
          <p:nvPr/>
        </p:nvSpPr>
        <p:spPr>
          <a:xfrm>
            <a:off x="827584" y="5085184"/>
            <a:ext cx="7200800" cy="830997"/>
          </a:xfrm>
          <a:prstGeom prst="rect">
            <a:avLst/>
          </a:prstGeom>
        </p:spPr>
        <p:txBody>
          <a:bodyPr wrap="square">
            <a:spAutoFit/>
          </a:bodyPr>
          <a:lstStyle/>
          <a:p>
            <a:r>
              <a:rPr lang="en-US" altLang="zh-CN" dirty="0" smtClean="0"/>
              <a:t>10M</a:t>
            </a:r>
            <a:r>
              <a:rPr lang="zh-CN" altLang="zh-CN" dirty="0"/>
              <a:t>宽带，一般指的是</a:t>
            </a:r>
            <a:r>
              <a:rPr lang="en-US" altLang="zh-CN" dirty="0"/>
              <a:t>10Mbit/s</a:t>
            </a:r>
            <a:r>
              <a:rPr lang="zh-CN" altLang="zh-CN" dirty="0"/>
              <a:t>。因为</a:t>
            </a:r>
            <a:r>
              <a:rPr lang="en-US" altLang="zh-CN" dirty="0"/>
              <a:t>1Byte=8bit</a:t>
            </a:r>
            <a:r>
              <a:rPr lang="zh-CN" altLang="zh-CN" dirty="0"/>
              <a:t>，所以该宽带最大下载速率约为</a:t>
            </a:r>
            <a:r>
              <a:rPr lang="en-US" altLang="zh-CN" dirty="0"/>
              <a:t>1.25MB/s</a:t>
            </a:r>
            <a:r>
              <a:rPr lang="zh-CN" altLang="zh-CN" dirty="0"/>
              <a:t>。</a:t>
            </a:r>
          </a:p>
        </p:txBody>
      </p:sp>
    </p:spTree>
    <p:extLst>
      <p:ext uri="{BB962C8B-B14F-4D97-AF65-F5344CB8AC3E}">
        <p14:creationId xmlns:p14="http://schemas.microsoft.com/office/powerpoint/2010/main" val="3658842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2</a:t>
            </a:r>
            <a:r>
              <a:rPr lang="zh-CN" altLang="zh-CN" dirty="0">
                <a:effectLst/>
              </a:rPr>
              <a:t>．有线传输介质</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1</a:t>
            </a:r>
            <a:r>
              <a:rPr lang="zh-CN" altLang="zh-CN" dirty="0"/>
              <a:t>）</a:t>
            </a:r>
            <a:r>
              <a:rPr lang="zh-CN" altLang="zh-CN" dirty="0" smtClean="0"/>
              <a:t>双绞线</a:t>
            </a:r>
            <a:endParaRPr lang="en-US" altLang="zh-CN" dirty="0" smtClean="0"/>
          </a:p>
          <a:p>
            <a:pPr marL="0" indent="0">
              <a:buNone/>
            </a:pPr>
            <a:r>
              <a:rPr lang="zh-CN" altLang="zh-CN" dirty="0"/>
              <a:t>一般包括</a:t>
            </a:r>
            <a:r>
              <a:rPr lang="en-US" altLang="zh-CN" dirty="0"/>
              <a:t>4</a:t>
            </a:r>
            <a:r>
              <a:rPr lang="zh-CN" altLang="zh-CN" dirty="0"/>
              <a:t>对绝缘铜线，外部包裹屏蔽层和塑料外皮，每对按照一定距离绞合若干次，可以减少电磁干扰、保护数据和信息传输</a:t>
            </a:r>
            <a:endParaRPr lang="zh-CN" altLang="en-US"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4541421"/>
            <a:ext cx="1584176" cy="149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4237" y="4779379"/>
            <a:ext cx="931739" cy="12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4656" y="5013177"/>
            <a:ext cx="2053580" cy="102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895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双绞线</a:t>
            </a:r>
            <a:endParaRPr lang="zh-CN" altLang="en-US" dirty="0"/>
          </a:p>
        </p:txBody>
      </p:sp>
      <p:sp>
        <p:nvSpPr>
          <p:cNvPr id="3" name="内容占位符 2"/>
          <p:cNvSpPr>
            <a:spLocks noGrp="1"/>
          </p:cNvSpPr>
          <p:nvPr>
            <p:ph idx="1"/>
          </p:nvPr>
        </p:nvSpPr>
        <p:spPr/>
        <p:txBody>
          <a:bodyPr/>
          <a:lstStyle/>
          <a:p>
            <a:r>
              <a:rPr lang="zh-CN" altLang="zh-CN" dirty="0"/>
              <a:t>经常会使用双绞线连接交换设备，组织星形网络</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287221374"/>
              </p:ext>
            </p:extLst>
          </p:nvPr>
        </p:nvGraphicFramePr>
        <p:xfrm>
          <a:off x="1739685" y="4005064"/>
          <a:ext cx="5280587" cy="2160240"/>
        </p:xfrm>
        <a:graphic>
          <a:graphicData uri="http://schemas.openxmlformats.org/presentationml/2006/ole">
            <mc:AlternateContent xmlns:mc="http://schemas.openxmlformats.org/markup-compatibility/2006">
              <mc:Choice xmlns:v="urn:schemas-microsoft-com:vml" Requires="v">
                <p:oleObj spid="_x0000_s31755" r:id="rId3" imgW="3404449" imgH="1592180" progId="Visio.Drawing.11">
                  <p:embed/>
                </p:oleObj>
              </mc:Choice>
              <mc:Fallback>
                <p:oleObj r:id="rId3" imgW="3404449" imgH="15921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b="13036"/>
                      <a:stretch>
                        <a:fillRect/>
                      </a:stretch>
                    </p:blipFill>
                    <p:spPr bwMode="auto">
                      <a:xfrm>
                        <a:off x="1739685" y="4005064"/>
                        <a:ext cx="5280587" cy="2160240"/>
                      </a:xfrm>
                      <a:prstGeom prst="rect">
                        <a:avLst/>
                      </a:prstGeom>
                      <a:noFill/>
                    </p:spPr>
                  </p:pic>
                </p:oleObj>
              </mc:Fallback>
            </mc:AlternateContent>
          </a:graphicData>
        </a:graphic>
      </p:graphicFrame>
    </p:spTree>
    <p:extLst>
      <p:ext uri="{BB962C8B-B14F-4D97-AF65-F5344CB8AC3E}">
        <p14:creationId xmlns:p14="http://schemas.microsoft.com/office/powerpoint/2010/main" val="2557946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同轴电缆</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2</a:t>
            </a:r>
            <a:r>
              <a:rPr lang="zh-CN" altLang="zh-CN" dirty="0"/>
              <a:t>）</a:t>
            </a:r>
            <a:r>
              <a:rPr lang="zh-CN" altLang="zh-CN" dirty="0" smtClean="0"/>
              <a:t>同轴电缆</a:t>
            </a:r>
            <a:endParaRPr lang="en-US" altLang="zh-CN" dirty="0" smtClean="0"/>
          </a:p>
          <a:p>
            <a:pPr marL="0" indent="0">
              <a:buNone/>
            </a:pPr>
            <a:r>
              <a:rPr lang="zh-CN" altLang="zh-CN" dirty="0"/>
              <a:t>同轴电缆（</a:t>
            </a:r>
            <a:r>
              <a:rPr lang="en-US" altLang="zh-CN" dirty="0"/>
              <a:t>Coaxial Cable</a:t>
            </a:r>
            <a:r>
              <a:rPr lang="zh-CN" altLang="zh-CN" dirty="0"/>
              <a:t>）的内芯是单股实心铜线，外包一层绝缘材料，再外层是金属屏蔽线组成的网状导体，具有屏蔽作用，最外层是</a:t>
            </a:r>
            <a:r>
              <a:rPr lang="zh-CN" altLang="zh-CN" dirty="0" smtClean="0"/>
              <a:t>绝缘层</a:t>
            </a:r>
            <a:endParaRPr lang="zh-CN" altLang="en-US" dirty="0"/>
          </a:p>
        </p:txBody>
      </p:sp>
      <p:pic>
        <p:nvPicPr>
          <p:cNvPr id="32771" name="图片 13" descr="说明: 8-15"/>
          <p:cNvPicPr>
            <a:picLocks noChangeAspect="1" noChangeArrowheads="1"/>
          </p:cNvPicPr>
          <p:nvPr/>
        </p:nvPicPr>
        <p:blipFill>
          <a:blip r:embed="rId2" cstate="print">
            <a:clrChange>
              <a:clrFrom>
                <a:srgbClr val="F7F7F7"/>
              </a:clrFrom>
              <a:clrTo>
                <a:srgbClr val="F7F7F7">
                  <a:alpha val="0"/>
                </a:srgbClr>
              </a:clrTo>
            </a:clrChange>
            <a:extLst>
              <a:ext uri="{28A0092B-C50C-407E-A947-70E740481C1C}">
                <a14:useLocalDpi xmlns:a14="http://schemas.microsoft.com/office/drawing/2010/main" val="0"/>
              </a:ext>
            </a:extLst>
          </a:blip>
          <a:srcRect t="2727" b="2229"/>
          <a:stretch>
            <a:fillRect/>
          </a:stretch>
        </p:blipFill>
        <p:spPr bwMode="auto">
          <a:xfrm>
            <a:off x="2123727" y="4509120"/>
            <a:ext cx="5952661"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5067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同轴电缆</a:t>
            </a:r>
            <a:endParaRPr lang="zh-CN" altLang="en-US" dirty="0"/>
          </a:p>
        </p:txBody>
      </p:sp>
      <p:sp>
        <p:nvSpPr>
          <p:cNvPr id="3" name="内容占位符 2"/>
          <p:cNvSpPr>
            <a:spLocks noGrp="1"/>
          </p:cNvSpPr>
          <p:nvPr>
            <p:ph idx="1"/>
          </p:nvPr>
        </p:nvSpPr>
        <p:spPr/>
        <p:txBody>
          <a:bodyPr/>
          <a:lstStyle/>
          <a:p>
            <a:pPr marL="0" indent="0">
              <a:buNone/>
            </a:pPr>
            <a:r>
              <a:rPr lang="zh-CN" altLang="zh-CN" dirty="0"/>
              <a:t>同轴电缆具有高速率、高抗干扰性的优点，但是价格比双绞线贵得多，在网络发展的早期广泛用于组建总线形局域网，</a:t>
            </a:r>
            <a:endParaRPr lang="zh-CN" altLang="en-US" dirty="0"/>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777901611"/>
              </p:ext>
            </p:extLst>
          </p:nvPr>
        </p:nvGraphicFramePr>
        <p:xfrm>
          <a:off x="1691680" y="3586540"/>
          <a:ext cx="5400600" cy="2574970"/>
        </p:xfrm>
        <a:graphic>
          <a:graphicData uri="http://schemas.openxmlformats.org/presentationml/2006/ole">
            <mc:AlternateContent xmlns:mc="http://schemas.openxmlformats.org/markup-compatibility/2006">
              <mc:Choice xmlns:v="urn:schemas-microsoft-com:vml" Requires="v">
                <p:oleObj spid="_x0000_s33805" r:id="rId3" imgW="2827892" imgH="1581554" progId="Visio.Drawing.11">
                  <p:embed/>
                </p:oleObj>
              </mc:Choice>
              <mc:Fallback>
                <p:oleObj r:id="rId3" imgW="2827892" imgH="1581554"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b="15176"/>
                      <a:stretch>
                        <a:fillRect/>
                      </a:stretch>
                    </p:blipFill>
                    <p:spPr bwMode="auto">
                      <a:xfrm>
                        <a:off x="1691680" y="3586540"/>
                        <a:ext cx="5400600" cy="2574970"/>
                      </a:xfrm>
                      <a:prstGeom prst="rect">
                        <a:avLst/>
                      </a:prstGeom>
                      <a:noFill/>
                    </p:spPr>
                  </p:pic>
                </p:oleObj>
              </mc:Fallback>
            </mc:AlternateContent>
          </a:graphicData>
        </a:graphic>
      </p:graphicFrame>
    </p:spTree>
    <p:extLst>
      <p:ext uri="{BB962C8B-B14F-4D97-AF65-F5344CB8AC3E}">
        <p14:creationId xmlns:p14="http://schemas.microsoft.com/office/powerpoint/2010/main" val="3838360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3</a:t>
            </a:r>
            <a:r>
              <a:rPr lang="zh-CN" altLang="zh-CN" dirty="0"/>
              <a:t>）光纤。光纤的中心为一根玻璃或透明塑料制成的光导纤维，周围包裹保护</a:t>
            </a:r>
            <a:r>
              <a:rPr lang="zh-CN" altLang="zh-CN" dirty="0" smtClean="0"/>
              <a:t>材料</a:t>
            </a:r>
            <a:endParaRPr lang="en-US" altLang="zh-CN" dirty="0" smtClean="0"/>
          </a:p>
          <a:p>
            <a:pPr marL="0" indent="0">
              <a:buNone/>
            </a:pPr>
            <a:r>
              <a:rPr lang="zh-CN" altLang="en-US" dirty="0"/>
              <a:t>可以</a:t>
            </a:r>
            <a:r>
              <a:rPr lang="zh-CN" altLang="zh-CN" dirty="0" smtClean="0"/>
              <a:t>将</a:t>
            </a:r>
            <a:r>
              <a:rPr lang="zh-CN" altLang="zh-CN" dirty="0"/>
              <a:t>多根光纤合并在一根光缆</a:t>
            </a:r>
            <a:r>
              <a:rPr lang="zh-CN" altLang="zh-CN" dirty="0" smtClean="0"/>
              <a:t>中</a:t>
            </a:r>
            <a:endParaRPr lang="en-US" altLang="zh-CN" dirty="0" smtClean="0"/>
          </a:p>
          <a:p>
            <a:pPr marL="0" indent="0">
              <a:buNone/>
            </a:pPr>
            <a:r>
              <a:rPr lang="zh-CN" altLang="zh-CN" dirty="0"/>
              <a:t>光纤以光脉冲的形式传输信号，具有频带宽、电磁干扰小、传输距离远、损耗低、重量轻、抗干扰能力强、保真度高、性能可靠等优点</a:t>
            </a:r>
            <a:endParaRPr lang="zh-CN" altLang="en-US" dirty="0"/>
          </a:p>
        </p:txBody>
      </p:sp>
      <p:pic>
        <p:nvPicPr>
          <p:cNvPr id="34818"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3" y="5045952"/>
            <a:ext cx="2664296" cy="10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descr="wps15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5" y="4869160"/>
            <a:ext cx="1893845" cy="140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descr="wps15C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464" y="4700886"/>
            <a:ext cx="1700912" cy="139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16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3</a:t>
            </a:r>
            <a:r>
              <a:rPr lang="zh-CN" altLang="zh-CN" dirty="0">
                <a:effectLst/>
              </a:rPr>
              <a:t>．无线传输</a:t>
            </a:r>
            <a:r>
              <a:rPr lang="zh-CN" altLang="zh-CN" dirty="0" smtClean="0">
                <a:effectLst/>
              </a:rPr>
              <a:t>介质</a:t>
            </a:r>
            <a:endParaRPr lang="zh-CN" altLang="en-US" dirty="0"/>
          </a:p>
        </p:txBody>
      </p:sp>
      <p:sp>
        <p:nvSpPr>
          <p:cNvPr id="3" name="内容占位符 2"/>
          <p:cNvSpPr>
            <a:spLocks noGrp="1"/>
          </p:cNvSpPr>
          <p:nvPr>
            <p:ph idx="1"/>
          </p:nvPr>
        </p:nvSpPr>
        <p:spPr/>
        <p:txBody>
          <a:bodyPr/>
          <a:lstStyle/>
          <a:p>
            <a:pPr marL="0" indent="0">
              <a:buNone/>
            </a:pPr>
            <a:r>
              <a:rPr lang="zh-CN" altLang="zh-CN" dirty="0"/>
              <a:t>无线传输不受固定地理位置限制，可以用于实现移动通信和无线网络，无线传输的介质包括无线电波、红外线和激光等。</a:t>
            </a:r>
            <a:endParaRPr lang="zh-CN" altLang="en-US" dirty="0"/>
          </a:p>
        </p:txBody>
      </p:sp>
    </p:spTree>
    <p:extLst>
      <p:ext uri="{BB962C8B-B14F-4D97-AF65-F5344CB8AC3E}">
        <p14:creationId xmlns:p14="http://schemas.microsoft.com/office/powerpoint/2010/main" val="3412580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a:t>
            </a:r>
            <a:r>
              <a:rPr lang="en-US" altLang="zh-CN" dirty="0"/>
              <a:t>1</a:t>
            </a:r>
            <a:r>
              <a:rPr lang="zh-CN" altLang="zh-CN" dirty="0"/>
              <a:t>）</a:t>
            </a:r>
            <a:r>
              <a:rPr lang="zh-CN" altLang="zh-CN" dirty="0" smtClean="0"/>
              <a:t>无线电波</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1</a:t>
            </a:r>
            <a:r>
              <a:rPr lang="zh-CN" altLang="zh-CN" dirty="0"/>
              <a:t>）无线电波</a:t>
            </a:r>
            <a:r>
              <a:rPr lang="zh-CN" altLang="zh-CN" dirty="0" smtClean="0"/>
              <a:t>。</a:t>
            </a:r>
            <a:endParaRPr lang="en-US" altLang="zh-CN" dirty="0" smtClean="0"/>
          </a:p>
          <a:p>
            <a:pPr marL="0" indent="0">
              <a:buNone/>
            </a:pPr>
            <a:r>
              <a:rPr lang="zh-CN" altLang="zh-CN" dirty="0"/>
              <a:t>线电波是指在自由空间（包括空气和真空）传播的电磁波，它有两种传播方式</a:t>
            </a:r>
            <a:r>
              <a:rPr lang="zh-CN" altLang="zh-CN" dirty="0" smtClean="0"/>
              <a:t>：</a:t>
            </a:r>
            <a:endParaRPr lang="en-US" altLang="zh-CN" dirty="0" smtClean="0"/>
          </a:p>
          <a:p>
            <a:pPr marL="0" indent="0">
              <a:buNone/>
            </a:pPr>
            <a:r>
              <a:rPr lang="zh-CN" altLang="zh-CN" dirty="0" smtClean="0"/>
              <a:t>一</a:t>
            </a:r>
            <a:r>
              <a:rPr lang="zh-CN" altLang="zh-CN" dirty="0"/>
              <a:t>是电波沿着地表面向四周直接</a:t>
            </a:r>
            <a:r>
              <a:rPr lang="zh-CN" altLang="zh-CN" dirty="0" smtClean="0"/>
              <a:t>传播；</a:t>
            </a:r>
            <a:endParaRPr lang="en-US" altLang="zh-CN" dirty="0" smtClean="0"/>
          </a:p>
          <a:p>
            <a:pPr marL="0" indent="0">
              <a:buNone/>
            </a:pPr>
            <a:r>
              <a:rPr lang="zh-CN" altLang="zh-CN" dirty="0" smtClean="0"/>
              <a:t>二</a:t>
            </a:r>
            <a:r>
              <a:rPr lang="zh-CN" altLang="zh-CN" dirty="0"/>
              <a:t>是靠大气层中的电离层折射进行传播</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4293096"/>
            <a:ext cx="6552727" cy="2184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416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无线电波</a:t>
            </a:r>
            <a:endParaRPr lang="zh-CN" altLang="en-US" dirty="0"/>
          </a:p>
        </p:txBody>
      </p:sp>
      <p:sp>
        <p:nvSpPr>
          <p:cNvPr id="3" name="内容占位符 2"/>
          <p:cNvSpPr>
            <a:spLocks noGrp="1"/>
          </p:cNvSpPr>
          <p:nvPr>
            <p:ph idx="1"/>
          </p:nvPr>
        </p:nvSpPr>
        <p:spPr/>
        <p:txBody>
          <a:bodyPr/>
          <a:lstStyle/>
          <a:p>
            <a:pPr marL="0" indent="0">
              <a:buNone/>
            </a:pPr>
            <a:r>
              <a:rPr lang="zh-CN" altLang="zh-CN" dirty="0"/>
              <a:t>无线局域网（</a:t>
            </a:r>
            <a:r>
              <a:rPr lang="en-US" altLang="zh-CN" dirty="0"/>
              <a:t>Wireless LAN</a:t>
            </a:r>
            <a:r>
              <a:rPr lang="zh-CN" altLang="zh-CN" dirty="0"/>
              <a:t>，</a:t>
            </a:r>
            <a:r>
              <a:rPr lang="en-US" altLang="zh-CN" dirty="0"/>
              <a:t>WLAN</a:t>
            </a:r>
            <a:r>
              <a:rPr lang="zh-CN" altLang="zh-CN" dirty="0"/>
              <a:t>）在室内或室外空间中使用无线电波作为通信介质，使得各种可移动的计算机和设备能随时随地接入网络，不需要连接有线介质，从而满足人们移动上网的</a:t>
            </a:r>
            <a:r>
              <a:rPr lang="zh-CN" altLang="zh-CN" dirty="0" smtClean="0"/>
              <a:t>需要</a:t>
            </a:r>
            <a:r>
              <a:rPr lang="zh-CN" altLang="en-US" dirty="0" smtClean="0"/>
              <a:t>。</a:t>
            </a:r>
            <a:endParaRPr lang="zh-CN" altLang="en-US" dirty="0"/>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87737675"/>
              </p:ext>
            </p:extLst>
          </p:nvPr>
        </p:nvGraphicFramePr>
        <p:xfrm>
          <a:off x="2754857" y="4077072"/>
          <a:ext cx="3617343" cy="2016224"/>
        </p:xfrm>
        <a:graphic>
          <a:graphicData uri="http://schemas.openxmlformats.org/presentationml/2006/ole">
            <mc:AlternateContent xmlns:mc="http://schemas.openxmlformats.org/markup-compatibility/2006">
              <mc:Choice xmlns:v="urn:schemas-microsoft-com:vml" Requires="v">
                <p:oleObj spid="_x0000_s35852" r:id="rId3" imgW="2170829" imgH="1210073" progId="Visio.Drawing.11">
                  <p:embed/>
                </p:oleObj>
              </mc:Choice>
              <mc:Fallback>
                <p:oleObj r:id="rId3" imgW="2170829" imgH="1210073"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4857" y="4077072"/>
                        <a:ext cx="3617343" cy="2016224"/>
                      </a:xfrm>
                      <a:prstGeom prst="rect">
                        <a:avLst/>
                      </a:prstGeom>
                      <a:noFill/>
                    </p:spPr>
                  </p:pic>
                </p:oleObj>
              </mc:Fallback>
            </mc:AlternateContent>
          </a:graphicData>
        </a:graphic>
      </p:graphicFrame>
    </p:spTree>
    <p:extLst>
      <p:ext uri="{BB962C8B-B14F-4D97-AF65-F5344CB8AC3E}">
        <p14:creationId xmlns:p14="http://schemas.microsoft.com/office/powerpoint/2010/main" val="1825628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3</a:t>
            </a:r>
            <a:r>
              <a:rPr lang="zh-CN" altLang="zh-CN" dirty="0">
                <a:effectLst/>
              </a:rPr>
              <a:t>．网络的发展历史</a:t>
            </a:r>
            <a:endParaRPr lang="zh-CN" altLang="en-US" dirty="0"/>
          </a:p>
        </p:txBody>
      </p:sp>
      <p:sp>
        <p:nvSpPr>
          <p:cNvPr id="3" name="内容占位符 2"/>
          <p:cNvSpPr>
            <a:spLocks noGrp="1"/>
          </p:cNvSpPr>
          <p:nvPr>
            <p:ph idx="1"/>
          </p:nvPr>
        </p:nvSpPr>
        <p:spPr/>
        <p:txBody>
          <a:bodyPr/>
          <a:lstStyle/>
          <a:p>
            <a:pPr marL="0" indent="0">
              <a:buNone/>
            </a:pPr>
            <a:r>
              <a:rPr lang="zh-CN" altLang="zh-CN" dirty="0"/>
              <a:t>半自动地面防空系统（</a:t>
            </a:r>
            <a:r>
              <a:rPr lang="en-US" altLang="zh-CN" dirty="0"/>
              <a:t>Semi-Automatic Ground Environment</a:t>
            </a:r>
            <a:r>
              <a:rPr lang="zh-CN" altLang="zh-CN" dirty="0"/>
              <a:t>，</a:t>
            </a:r>
            <a:r>
              <a:rPr lang="en-US" altLang="zh-CN" dirty="0"/>
              <a:t>SAGE</a:t>
            </a:r>
            <a:r>
              <a:rPr lang="zh-CN" altLang="zh-CN" dirty="0" smtClean="0"/>
              <a:t>）</a:t>
            </a:r>
            <a:endParaRPr lang="en-US" altLang="zh-CN" dirty="0" smtClean="0"/>
          </a:p>
          <a:p>
            <a:pPr marL="0" indent="0">
              <a:buNone/>
            </a:pPr>
            <a:r>
              <a:rPr lang="zh-CN" altLang="zh-CN" dirty="0"/>
              <a:t>北美防空司令部信息处理中心的多台大型计算机，通过通信设备接收各地雷达探测到的飞机方位、距离和高度信息，经过加工处理计算出飞机的航向、速度和位置，并判别是否是入侵的敌机。</a:t>
            </a:r>
            <a:endParaRPr lang="zh-CN" altLang="en-US" dirty="0"/>
          </a:p>
        </p:txBody>
      </p:sp>
      <p:pic>
        <p:nvPicPr>
          <p:cNvPr id="12290" name="Picture 2" descr="18d8bc3eb13533faca76c1d8a8d3fd1f40345b07"/>
          <p:cNvPicPr>
            <a:picLocks noChangeAspect="1" noChangeArrowheads="1"/>
          </p:cNvPicPr>
          <p:nvPr/>
        </p:nvPicPr>
        <p:blipFill>
          <a:blip r:embed="rId2" cstate="print">
            <a:extLst>
              <a:ext uri="{28A0092B-C50C-407E-A947-70E740481C1C}">
                <a14:useLocalDpi xmlns:a14="http://schemas.microsoft.com/office/drawing/2010/main" val="0"/>
              </a:ext>
            </a:extLst>
          </a:blip>
          <a:srcRect l="15189" t="8846" r="9094" b="10727"/>
          <a:stretch>
            <a:fillRect/>
          </a:stretch>
        </p:blipFill>
        <p:spPr bwMode="auto">
          <a:xfrm>
            <a:off x="5796136" y="4330890"/>
            <a:ext cx="2614401" cy="183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856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无线电波</a:t>
            </a:r>
            <a:endParaRPr lang="zh-CN" altLang="en-US" dirty="0"/>
          </a:p>
        </p:txBody>
      </p:sp>
      <p:sp>
        <p:nvSpPr>
          <p:cNvPr id="3" name="内容占位符 2"/>
          <p:cNvSpPr>
            <a:spLocks noGrp="1"/>
          </p:cNvSpPr>
          <p:nvPr>
            <p:ph idx="1"/>
          </p:nvPr>
        </p:nvSpPr>
        <p:spPr/>
        <p:txBody>
          <a:bodyPr/>
          <a:lstStyle/>
          <a:p>
            <a:pPr marL="0" indent="0">
              <a:buNone/>
            </a:pPr>
            <a:r>
              <a:rPr lang="zh-CN" altLang="zh-CN" dirty="0"/>
              <a:t>蓝牙是一种支持设备间短距离通信（一般</a:t>
            </a:r>
            <a:r>
              <a:rPr lang="en-US" altLang="zh-CN" dirty="0"/>
              <a:t>10m</a:t>
            </a:r>
            <a:r>
              <a:rPr lang="zh-CN" altLang="zh-CN" dirty="0"/>
              <a:t>内）的无线电通信技术，它工作在</a:t>
            </a:r>
            <a:r>
              <a:rPr lang="en-US" altLang="zh-CN" dirty="0"/>
              <a:t>2.4GHz</a:t>
            </a:r>
            <a:r>
              <a:rPr lang="zh-CN" altLang="zh-CN" dirty="0"/>
              <a:t>频段，数据传输速率为</a:t>
            </a:r>
            <a:r>
              <a:rPr lang="en-US" altLang="zh-CN" dirty="0"/>
              <a:t>1Mbit/s</a:t>
            </a:r>
            <a:r>
              <a:rPr lang="zh-CN" altLang="zh-CN" dirty="0" smtClean="0"/>
              <a:t>。</a:t>
            </a:r>
            <a:endParaRPr lang="en-US" altLang="zh-CN" dirty="0" smtClean="0"/>
          </a:p>
          <a:p>
            <a:pPr marL="0" indent="0">
              <a:buNone/>
            </a:pPr>
            <a:r>
              <a:rPr lang="zh-CN" altLang="zh-CN" dirty="0"/>
              <a:t>主要是在汽车、移动电话、无线耳机、笔记本电脑、计算机之间进行无线通信。</a:t>
            </a:r>
            <a:endParaRPr lang="zh-CN" altLang="en-US" dirty="0"/>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238387621"/>
              </p:ext>
            </p:extLst>
          </p:nvPr>
        </p:nvGraphicFramePr>
        <p:xfrm>
          <a:off x="1352873" y="4653136"/>
          <a:ext cx="6438254" cy="1584176"/>
        </p:xfrm>
        <a:graphic>
          <a:graphicData uri="http://schemas.openxmlformats.org/presentationml/2006/ole">
            <mc:AlternateContent xmlns:mc="http://schemas.openxmlformats.org/markup-compatibility/2006">
              <mc:Choice xmlns:v="urn:schemas-microsoft-com:vml" Requires="v">
                <p:oleObj spid="_x0000_s37900" r:id="rId3" imgW="3774860" imgH="932177" progId="Visio.Drawing.11">
                  <p:embed/>
                </p:oleObj>
              </mc:Choice>
              <mc:Fallback>
                <p:oleObj r:id="rId3" imgW="3774860" imgH="932177"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873" y="4653136"/>
                        <a:ext cx="6438254" cy="1584176"/>
                      </a:xfrm>
                      <a:prstGeom prst="rect">
                        <a:avLst/>
                      </a:prstGeom>
                      <a:noFill/>
                    </p:spPr>
                  </p:pic>
                </p:oleObj>
              </mc:Fallback>
            </mc:AlternateContent>
          </a:graphicData>
        </a:graphic>
      </p:graphicFrame>
    </p:spTree>
    <p:extLst>
      <p:ext uri="{BB962C8B-B14F-4D97-AF65-F5344CB8AC3E}">
        <p14:creationId xmlns:p14="http://schemas.microsoft.com/office/powerpoint/2010/main" val="2610277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无线电波</a:t>
            </a:r>
            <a:endParaRPr lang="zh-CN" altLang="en-US" dirty="0"/>
          </a:p>
        </p:txBody>
      </p:sp>
      <p:sp>
        <p:nvSpPr>
          <p:cNvPr id="3" name="内容占位符 2"/>
          <p:cNvSpPr>
            <a:spLocks noGrp="1"/>
          </p:cNvSpPr>
          <p:nvPr>
            <p:ph idx="1"/>
          </p:nvPr>
        </p:nvSpPr>
        <p:spPr/>
        <p:txBody>
          <a:bodyPr/>
          <a:lstStyle/>
          <a:p>
            <a:pPr marL="0" indent="0">
              <a:buNone/>
            </a:pPr>
            <a:r>
              <a:rPr lang="zh-CN" altLang="zh-CN" dirty="0"/>
              <a:t>通过蓝牙实现手机</a:t>
            </a:r>
            <a:r>
              <a:rPr lang="en-US" altLang="zh-CN" dirty="0"/>
              <a:t>A</a:t>
            </a:r>
            <a:r>
              <a:rPr lang="zh-CN" altLang="zh-CN" dirty="0"/>
              <a:t>和</a:t>
            </a:r>
            <a:r>
              <a:rPr lang="en-US" altLang="zh-CN" dirty="0"/>
              <a:t>B</a:t>
            </a:r>
            <a:r>
              <a:rPr lang="zh-CN" altLang="zh-CN" dirty="0"/>
              <a:t>之间的连接，一般分为以下几步。</a:t>
            </a:r>
          </a:p>
          <a:p>
            <a:pPr marL="0" indent="0">
              <a:buNone/>
            </a:pPr>
            <a:endParaRPr lang="zh-CN" altLang="en-US" dirty="0"/>
          </a:p>
        </p:txBody>
      </p:sp>
      <p:sp>
        <p:nvSpPr>
          <p:cNvPr id="4" name="矩形 3"/>
          <p:cNvSpPr/>
          <p:nvPr/>
        </p:nvSpPr>
        <p:spPr>
          <a:xfrm>
            <a:off x="971600" y="4005064"/>
            <a:ext cx="6912768" cy="1938992"/>
          </a:xfrm>
          <a:prstGeom prst="rect">
            <a:avLst/>
          </a:prstGeom>
        </p:spPr>
        <p:txBody>
          <a:bodyPr wrap="square">
            <a:spAutoFit/>
          </a:bodyPr>
          <a:lstStyle/>
          <a:p>
            <a:r>
              <a:rPr lang="zh-CN" altLang="zh-CN" sz="2000" dirty="0"/>
              <a:t>① 手机</a:t>
            </a:r>
            <a:r>
              <a:rPr lang="en-US" altLang="zh-CN" sz="2000" dirty="0"/>
              <a:t>A</a:t>
            </a:r>
            <a:r>
              <a:rPr lang="zh-CN" altLang="zh-CN" sz="2000" dirty="0"/>
              <a:t>开启蓝牙功能，设定为“对其他蓝牙设备可见”。</a:t>
            </a:r>
          </a:p>
          <a:p>
            <a:r>
              <a:rPr lang="zh-CN" altLang="zh-CN" sz="2000" dirty="0"/>
              <a:t>② 手机</a:t>
            </a:r>
            <a:r>
              <a:rPr lang="en-US" altLang="zh-CN" sz="2000" dirty="0"/>
              <a:t>B</a:t>
            </a:r>
            <a:r>
              <a:rPr lang="zh-CN" altLang="zh-CN" sz="2000" dirty="0"/>
              <a:t>开启蓝牙功能，设定为“对其他蓝牙设备可见”，搜索到手机</a:t>
            </a:r>
            <a:r>
              <a:rPr lang="en-US" altLang="zh-CN" sz="2000" dirty="0"/>
              <a:t>A</a:t>
            </a:r>
            <a:r>
              <a:rPr lang="zh-CN" altLang="zh-CN" sz="2000" dirty="0"/>
              <a:t>。</a:t>
            </a:r>
          </a:p>
          <a:p>
            <a:r>
              <a:rPr lang="zh-CN" altLang="zh-CN" sz="2000" dirty="0"/>
              <a:t>③ 手机</a:t>
            </a:r>
            <a:r>
              <a:rPr lang="en-US" altLang="zh-CN" sz="2000" dirty="0"/>
              <a:t>A</a:t>
            </a:r>
            <a:r>
              <a:rPr lang="zh-CN" altLang="zh-CN" sz="2000" dirty="0"/>
              <a:t>和手机</a:t>
            </a:r>
            <a:r>
              <a:rPr lang="en-US" altLang="zh-CN" sz="2000" dirty="0"/>
              <a:t>B</a:t>
            </a:r>
            <a:r>
              <a:rPr lang="zh-CN" altLang="zh-CN" sz="2000" dirty="0"/>
              <a:t>确认配对的密钥，选择配对对方的手机。</a:t>
            </a:r>
          </a:p>
          <a:p>
            <a:r>
              <a:rPr lang="zh-CN" altLang="zh-CN" sz="2000" dirty="0"/>
              <a:t>④ 手机</a:t>
            </a:r>
            <a:r>
              <a:rPr lang="en-US" altLang="zh-CN" sz="2000" dirty="0"/>
              <a:t>A</a:t>
            </a:r>
            <a:r>
              <a:rPr lang="zh-CN" altLang="zh-CN" sz="2000" dirty="0"/>
              <a:t>和手机</a:t>
            </a:r>
            <a:r>
              <a:rPr lang="en-US" altLang="zh-CN" sz="2000" dirty="0"/>
              <a:t>B</a:t>
            </a:r>
            <a:r>
              <a:rPr lang="zh-CN" altLang="zh-CN" sz="2000" dirty="0"/>
              <a:t>通过蓝牙连接传输文件、照片、音频、视频、电话簿等数据。</a:t>
            </a:r>
            <a:endParaRPr lang="zh-CN" altLang="zh-CN" sz="2000" dirty="0"/>
          </a:p>
        </p:txBody>
      </p:sp>
    </p:spTree>
    <p:extLst>
      <p:ext uri="{BB962C8B-B14F-4D97-AF65-F5344CB8AC3E}">
        <p14:creationId xmlns:p14="http://schemas.microsoft.com/office/powerpoint/2010/main" val="1838162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smtClean="0"/>
              <a:t>2</a:t>
            </a:r>
            <a:r>
              <a:rPr lang="zh-CN" altLang="en-US" dirty="0" smtClean="0"/>
              <a:t>）</a:t>
            </a:r>
            <a:r>
              <a:rPr lang="zh-CN" altLang="zh-CN" dirty="0" smtClean="0"/>
              <a:t>红外线</a:t>
            </a:r>
            <a:r>
              <a:rPr lang="zh-CN" altLang="zh-CN" dirty="0"/>
              <a:t>通信</a:t>
            </a:r>
            <a:endParaRPr lang="zh-CN" altLang="en-US" dirty="0"/>
          </a:p>
        </p:txBody>
      </p:sp>
      <p:sp>
        <p:nvSpPr>
          <p:cNvPr id="3" name="内容占位符 2"/>
          <p:cNvSpPr>
            <a:spLocks noGrp="1"/>
          </p:cNvSpPr>
          <p:nvPr>
            <p:ph idx="1"/>
          </p:nvPr>
        </p:nvSpPr>
        <p:spPr/>
        <p:txBody>
          <a:bodyPr/>
          <a:lstStyle/>
          <a:p>
            <a:pPr marL="0" indent="0">
              <a:buNone/>
            </a:pPr>
            <a:r>
              <a:rPr lang="zh-CN" altLang="zh-CN" dirty="0" smtClean="0"/>
              <a:t>红外线</a:t>
            </a:r>
            <a:r>
              <a:rPr lang="zh-CN" altLang="zh-CN" dirty="0"/>
              <a:t>是波长介于微波与</a:t>
            </a:r>
            <a:r>
              <a:rPr lang="en-US" altLang="zh-CN" dirty="0" err="1">
                <a:hlinkClick r:id="rId3"/>
              </a:rPr>
              <a:t>可见光</a:t>
            </a:r>
            <a:r>
              <a:rPr lang="zh-CN" altLang="zh-CN" dirty="0"/>
              <a:t>之间的</a:t>
            </a:r>
            <a:r>
              <a:rPr lang="en-US" altLang="zh-CN" dirty="0" err="1">
                <a:hlinkClick r:id="rId4"/>
              </a:rPr>
              <a:t>电磁波</a:t>
            </a:r>
            <a:r>
              <a:rPr lang="zh-CN" altLang="zh-CN" dirty="0"/>
              <a:t>，它不能穿透障碍物（如</a:t>
            </a:r>
            <a:r>
              <a:rPr lang="zh-CN" altLang="zh-CN" dirty="0" smtClean="0"/>
              <a:t>墙壁</a:t>
            </a:r>
            <a:r>
              <a:rPr lang="zh-CN" altLang="en-US" dirty="0" smtClean="0"/>
              <a:t>）</a:t>
            </a:r>
            <a:endParaRPr lang="en-US" altLang="zh-CN" dirty="0" smtClean="0"/>
          </a:p>
          <a:p>
            <a:pPr marL="0" indent="0">
              <a:buNone/>
            </a:pPr>
            <a:r>
              <a:rPr lang="zh-CN" altLang="zh-CN" dirty="0"/>
              <a:t>红外线通信使用不可见的红外线光源传输数据，被广泛用于室内短距离通信</a:t>
            </a:r>
            <a:r>
              <a:rPr lang="zh-CN" altLang="zh-CN" dirty="0" smtClean="0"/>
              <a:t>。</a:t>
            </a:r>
            <a:endParaRPr lang="en-US" altLang="zh-CN" dirty="0" smtClean="0"/>
          </a:p>
          <a:p>
            <a:pPr marL="0" indent="0">
              <a:buNone/>
            </a:pPr>
            <a:r>
              <a:rPr lang="zh-CN" altLang="zh-CN" dirty="0"/>
              <a:t>红外线数据传输标准有两种</a:t>
            </a:r>
            <a:r>
              <a:rPr lang="zh-CN" altLang="zh-CN" dirty="0" smtClean="0"/>
              <a:t>：</a:t>
            </a:r>
            <a:endParaRPr lang="en-US" altLang="zh-CN" dirty="0" smtClean="0"/>
          </a:p>
          <a:p>
            <a:pPr marL="0" indent="0">
              <a:buNone/>
            </a:pPr>
            <a:r>
              <a:rPr lang="en-US" altLang="zh-CN" dirty="0" smtClean="0"/>
              <a:t>SIR</a:t>
            </a:r>
            <a:r>
              <a:rPr lang="zh-CN" altLang="zh-CN" dirty="0"/>
              <a:t>最大传输速率为</a:t>
            </a:r>
            <a:r>
              <a:rPr lang="en-US" altLang="zh-CN" dirty="0" smtClean="0"/>
              <a:t>115.2kbit/s</a:t>
            </a:r>
            <a:endParaRPr lang="en-US" altLang="zh-CN" dirty="0"/>
          </a:p>
          <a:p>
            <a:pPr marL="0" indent="0">
              <a:buNone/>
            </a:pPr>
            <a:r>
              <a:rPr lang="en-US" altLang="zh-CN" dirty="0" smtClean="0"/>
              <a:t>FIR</a:t>
            </a:r>
            <a:r>
              <a:rPr lang="zh-CN" altLang="zh-CN" dirty="0"/>
              <a:t>的传输速率可达</a:t>
            </a:r>
            <a:r>
              <a:rPr lang="en-US" altLang="zh-CN" dirty="0"/>
              <a:t>4Mbit/s</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02918879"/>
              </p:ext>
            </p:extLst>
          </p:nvPr>
        </p:nvGraphicFramePr>
        <p:xfrm>
          <a:off x="5868144" y="3789040"/>
          <a:ext cx="2218104" cy="2160240"/>
        </p:xfrm>
        <a:graphic>
          <a:graphicData uri="http://schemas.openxmlformats.org/presentationml/2006/ole">
            <mc:AlternateContent xmlns:mc="http://schemas.openxmlformats.org/markup-compatibility/2006">
              <mc:Choice xmlns:v="urn:schemas-microsoft-com:vml" Requires="v">
                <p:oleObj spid="_x0000_s38920" r:id="rId5" imgW="1369424" imgH="1416860" progId="Visio.Drawing.11">
                  <p:embed/>
                </p:oleObj>
              </mc:Choice>
              <mc:Fallback>
                <p:oleObj r:id="rId5" imgW="1369424" imgH="141686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b="5490"/>
                      <a:stretch>
                        <a:fillRect/>
                      </a:stretch>
                    </p:blipFill>
                    <p:spPr bwMode="auto">
                      <a:xfrm>
                        <a:off x="5868144" y="3789040"/>
                        <a:ext cx="2218104" cy="2160240"/>
                      </a:xfrm>
                      <a:prstGeom prst="rect">
                        <a:avLst/>
                      </a:prstGeom>
                      <a:noFill/>
                    </p:spPr>
                  </p:pic>
                </p:oleObj>
              </mc:Fallback>
            </mc:AlternateContent>
          </a:graphicData>
        </a:graphic>
      </p:graphicFrame>
    </p:spTree>
    <p:extLst>
      <p:ext uri="{BB962C8B-B14F-4D97-AF65-F5344CB8AC3E}">
        <p14:creationId xmlns:p14="http://schemas.microsoft.com/office/powerpoint/2010/main" val="1737815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ffectLst/>
              </a:rPr>
              <a:t>（</a:t>
            </a:r>
            <a:r>
              <a:rPr lang="en-US" altLang="zh-CN" dirty="0">
                <a:effectLst/>
              </a:rPr>
              <a:t>3</a:t>
            </a:r>
            <a:r>
              <a:rPr lang="zh-CN" altLang="zh-CN" dirty="0" smtClean="0">
                <a:effectLst/>
              </a:rPr>
              <a:t>）激光通信</a:t>
            </a:r>
            <a:endParaRPr lang="zh-CN" altLang="en-US" dirty="0"/>
          </a:p>
        </p:txBody>
      </p:sp>
      <p:sp>
        <p:nvSpPr>
          <p:cNvPr id="3" name="内容占位符 2"/>
          <p:cNvSpPr>
            <a:spLocks noGrp="1"/>
          </p:cNvSpPr>
          <p:nvPr>
            <p:ph idx="1"/>
          </p:nvPr>
        </p:nvSpPr>
        <p:spPr/>
        <p:txBody>
          <a:bodyPr/>
          <a:lstStyle/>
          <a:p>
            <a:pPr marL="0" indent="0">
              <a:buNone/>
            </a:pPr>
            <a:r>
              <a:rPr lang="zh-CN" altLang="zh-CN" dirty="0"/>
              <a:t>激光也可以在空气或太空中传输数据</a:t>
            </a:r>
            <a:r>
              <a:rPr lang="zh-CN" altLang="zh-CN" dirty="0" smtClean="0"/>
              <a:t>。</a:t>
            </a:r>
            <a:endParaRPr lang="en-US" altLang="zh-CN" dirty="0" smtClean="0"/>
          </a:p>
          <a:p>
            <a:pPr marL="0" indent="0">
              <a:buNone/>
            </a:pPr>
            <a:r>
              <a:rPr lang="zh-CN" altLang="zh-CN" dirty="0"/>
              <a:t>激光通信的带宽高、容量大、不受电磁干扰、不怕窃听，设备的结构轻便、价格经济</a:t>
            </a:r>
            <a:r>
              <a:rPr lang="zh-CN" altLang="zh-CN" dirty="0" smtClean="0"/>
              <a:t>。</a:t>
            </a:r>
            <a:endParaRPr lang="en-US" altLang="zh-CN" dirty="0" smtClean="0"/>
          </a:p>
          <a:p>
            <a:pPr marL="0" indent="0">
              <a:buNone/>
            </a:pPr>
            <a:r>
              <a:rPr lang="zh-CN" altLang="zh-CN" dirty="0"/>
              <a:t>激光在空气中的传播衰减快，受天气影响大；激光束有极高的方向性，瞄准困难</a:t>
            </a:r>
            <a:endParaRPr lang="en-US" altLang="zh-CN" dirty="0" smtClean="0"/>
          </a:p>
          <a:p>
            <a:pPr marL="0" indent="0">
              <a:buNone/>
            </a:pPr>
            <a:endParaRPr lang="zh-CN" altLang="en-US" dirty="0"/>
          </a:p>
        </p:txBody>
      </p:sp>
      <p:pic>
        <p:nvPicPr>
          <p:cNvPr id="39938" name="Picture 2" descr="8-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8515" y="4617132"/>
            <a:ext cx="3198518"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485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激光通信</a:t>
            </a:r>
            <a:endParaRPr lang="zh-CN" altLang="en-US" dirty="0"/>
          </a:p>
        </p:txBody>
      </p:sp>
      <p:sp>
        <p:nvSpPr>
          <p:cNvPr id="3" name="内容占位符 2"/>
          <p:cNvSpPr>
            <a:spLocks noGrp="1"/>
          </p:cNvSpPr>
          <p:nvPr>
            <p:ph idx="1"/>
          </p:nvPr>
        </p:nvSpPr>
        <p:spPr/>
        <p:txBody>
          <a:bodyPr/>
          <a:lstStyle/>
          <a:p>
            <a:pPr marL="0" indent="0">
              <a:buNone/>
            </a:pPr>
            <a:r>
              <a:rPr lang="zh-CN" altLang="zh-CN"/>
              <a:t>激光通信</a:t>
            </a:r>
            <a:r>
              <a:rPr lang="zh-CN" altLang="zh-CN" smtClean="0"/>
              <a:t>主要</a:t>
            </a:r>
            <a:r>
              <a:rPr lang="zh-CN" altLang="zh-CN" dirty="0" smtClean="0"/>
              <a:t>用</a:t>
            </a:r>
            <a:r>
              <a:rPr lang="zh-CN" altLang="en-US" dirty="0" smtClean="0"/>
              <a:t>：</a:t>
            </a:r>
            <a:endParaRPr lang="en-US" altLang="zh-CN" dirty="0" smtClean="0"/>
          </a:p>
          <a:p>
            <a:pPr marL="0" indent="0">
              <a:buNone/>
            </a:pPr>
            <a:r>
              <a:rPr lang="zh-CN" altLang="en-US" dirty="0" smtClean="0"/>
              <a:t>（</a:t>
            </a:r>
            <a:r>
              <a:rPr lang="en-US" altLang="zh-CN" dirty="0" smtClean="0"/>
              <a:t>1</a:t>
            </a:r>
            <a:r>
              <a:rPr lang="zh-CN" altLang="en-US" dirty="0" smtClean="0"/>
              <a:t>）</a:t>
            </a:r>
            <a:r>
              <a:rPr lang="zh-CN" altLang="zh-CN" dirty="0" smtClean="0"/>
              <a:t>地面</a:t>
            </a:r>
            <a:r>
              <a:rPr lang="zh-CN" altLang="zh-CN" dirty="0"/>
              <a:t>间短距离高速率通信，短距离内传送高清视频信号</a:t>
            </a:r>
            <a:r>
              <a:rPr lang="zh-CN" altLang="zh-CN" dirty="0" smtClean="0"/>
              <a:t>；</a:t>
            </a:r>
            <a:endParaRPr lang="en-US" altLang="zh-CN" dirty="0" smtClean="0"/>
          </a:p>
          <a:p>
            <a:pPr marL="0" indent="0">
              <a:buNone/>
            </a:pPr>
            <a:r>
              <a:rPr lang="zh-CN" altLang="en-US" dirty="0" smtClean="0"/>
              <a:t>（</a:t>
            </a:r>
            <a:r>
              <a:rPr lang="en-US" altLang="zh-CN" dirty="0" smtClean="0"/>
              <a:t>2</a:t>
            </a:r>
            <a:r>
              <a:rPr lang="zh-CN" altLang="en-US" dirty="0" smtClean="0"/>
              <a:t>）</a:t>
            </a:r>
            <a:r>
              <a:rPr lang="zh-CN" altLang="zh-CN" dirty="0" smtClean="0"/>
              <a:t>激光通信</a:t>
            </a:r>
            <a:r>
              <a:rPr lang="zh-CN" altLang="zh-CN" dirty="0"/>
              <a:t>作为导弹引导的数据传输，地面间的多路通信</a:t>
            </a:r>
            <a:r>
              <a:rPr lang="zh-CN" altLang="zh-CN" dirty="0" smtClean="0"/>
              <a:t>；</a:t>
            </a:r>
            <a:endParaRPr lang="en-US" altLang="zh-CN" dirty="0" smtClean="0"/>
          </a:p>
          <a:p>
            <a:pPr marL="0" indent="0">
              <a:buNone/>
            </a:pPr>
            <a:r>
              <a:rPr lang="zh-CN" altLang="en-US" dirty="0" smtClean="0"/>
              <a:t>（</a:t>
            </a:r>
            <a:r>
              <a:rPr lang="en-US" altLang="zh-CN" dirty="0" smtClean="0"/>
              <a:t>3</a:t>
            </a:r>
            <a:r>
              <a:rPr lang="zh-CN" altLang="en-US" dirty="0" smtClean="0"/>
              <a:t>）</a:t>
            </a:r>
            <a:r>
              <a:rPr lang="zh-CN" altLang="zh-CN" dirty="0" smtClean="0"/>
              <a:t>通过</a:t>
            </a:r>
            <a:r>
              <a:rPr lang="zh-CN" altLang="zh-CN" dirty="0"/>
              <a:t>卫星全球通信和星际通信，以及水下潜艇间的通信等。</a:t>
            </a:r>
          </a:p>
          <a:p>
            <a:pPr marL="0" indent="0">
              <a:buNone/>
            </a:pP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488719039"/>
              </p:ext>
            </p:extLst>
          </p:nvPr>
        </p:nvGraphicFramePr>
        <p:xfrm>
          <a:off x="2411760" y="4581128"/>
          <a:ext cx="2624875" cy="1547614"/>
        </p:xfrm>
        <a:graphic>
          <a:graphicData uri="http://schemas.openxmlformats.org/presentationml/2006/ole">
            <mc:AlternateContent xmlns:mc="http://schemas.openxmlformats.org/markup-compatibility/2006">
              <mc:Choice xmlns:v="urn:schemas-microsoft-com:vml" Requires="v">
                <p:oleObj spid="_x0000_s40969" r:id="rId3" imgW="1983387" imgH="1218655" progId="Visio.Drawing.11">
                  <p:embed/>
                </p:oleObj>
              </mc:Choice>
              <mc:Fallback>
                <p:oleObj r:id="rId3" imgW="1983387" imgH="121865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b="4025"/>
                      <a:stretch>
                        <a:fillRect/>
                      </a:stretch>
                    </p:blipFill>
                    <p:spPr bwMode="auto">
                      <a:xfrm>
                        <a:off x="2411760" y="4581128"/>
                        <a:ext cx="2624875" cy="1547614"/>
                      </a:xfrm>
                      <a:prstGeom prst="rect">
                        <a:avLst/>
                      </a:prstGeom>
                      <a:noFill/>
                    </p:spPr>
                  </p:pic>
                </p:oleObj>
              </mc:Fallback>
            </mc:AlternateContent>
          </a:graphicData>
        </a:graphic>
      </p:graphicFrame>
      <p:pic>
        <p:nvPicPr>
          <p:cNvPr id="409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5" y="4653136"/>
            <a:ext cx="2332077"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445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6.5.3  </a:t>
            </a:r>
            <a:r>
              <a:rPr lang="zh-CN" altLang="zh-CN" dirty="0">
                <a:effectLst/>
              </a:rPr>
              <a:t>网络连接设备</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．网络</a:t>
            </a:r>
            <a:r>
              <a:rPr lang="zh-CN" altLang="zh-CN" dirty="0" smtClean="0"/>
              <a:t>适配器</a:t>
            </a:r>
            <a:endParaRPr lang="en-US" altLang="zh-CN" dirty="0" smtClean="0"/>
          </a:p>
          <a:p>
            <a:pPr marL="0" indent="0">
              <a:buNone/>
            </a:pPr>
            <a:r>
              <a:rPr lang="zh-CN" altLang="zh-CN" dirty="0"/>
              <a:t>网络适配器（</a:t>
            </a:r>
            <a:r>
              <a:rPr lang="en-US" altLang="zh-CN" dirty="0"/>
              <a:t>Network Interface Card</a:t>
            </a:r>
            <a:r>
              <a:rPr lang="zh-CN" altLang="zh-CN" dirty="0"/>
              <a:t>，即</a:t>
            </a:r>
            <a:r>
              <a:rPr lang="en-US" altLang="zh-CN" dirty="0"/>
              <a:t>NIC</a:t>
            </a:r>
            <a:r>
              <a:rPr lang="zh-CN" altLang="zh-CN" dirty="0"/>
              <a:t>，也叫网卡）承担计算机与网络之间交换数据的任务，要把计算机接入网络，必须在计算机的插槽中插入网卡，网卡包括有线网卡和无线网卡</a:t>
            </a:r>
            <a:r>
              <a:rPr lang="zh-CN" altLang="zh-CN" dirty="0" smtClean="0"/>
              <a:t>。</a:t>
            </a:r>
            <a:endParaRPr lang="en-US" altLang="zh-CN" dirty="0" smtClean="0"/>
          </a:p>
          <a:p>
            <a:pPr marL="0" indent="0">
              <a:buNone/>
            </a:pPr>
            <a:r>
              <a:rPr lang="zh-CN" altLang="zh-CN" dirty="0"/>
              <a:t>线网卡包括</a:t>
            </a:r>
            <a:r>
              <a:rPr lang="en-US" altLang="zh-CN" dirty="0"/>
              <a:t>RJ45</a:t>
            </a:r>
            <a:r>
              <a:rPr lang="zh-CN" altLang="zh-CN" dirty="0"/>
              <a:t>、</a:t>
            </a:r>
            <a:r>
              <a:rPr lang="en-US" altLang="zh-CN" dirty="0"/>
              <a:t>BNC</a:t>
            </a:r>
            <a:r>
              <a:rPr lang="zh-CN" altLang="zh-CN" dirty="0"/>
              <a:t>、</a:t>
            </a:r>
            <a:r>
              <a:rPr lang="en-US" altLang="zh-CN" dirty="0"/>
              <a:t>AUI</a:t>
            </a:r>
            <a:r>
              <a:rPr lang="zh-CN" altLang="zh-CN" dirty="0"/>
              <a:t>和光纤接口</a:t>
            </a:r>
          </a:p>
          <a:p>
            <a:endParaRPr lang="zh-CN" altLang="en-US" dirty="0"/>
          </a:p>
        </p:txBody>
      </p:sp>
      <p:pic>
        <p:nvPicPr>
          <p:cNvPr id="41986" name="Picture 2" descr="wps15D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52" y="4601894"/>
            <a:ext cx="2061404" cy="191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3" descr="wps15D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747446"/>
            <a:ext cx="1800200" cy="156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4599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网络</a:t>
            </a:r>
            <a:r>
              <a:rPr lang="zh-CN" altLang="zh-CN" dirty="0" smtClean="0"/>
              <a:t>适配器</a:t>
            </a:r>
            <a:endParaRPr lang="zh-CN" altLang="en-US" dirty="0"/>
          </a:p>
        </p:txBody>
      </p:sp>
      <p:sp>
        <p:nvSpPr>
          <p:cNvPr id="3" name="内容占位符 2"/>
          <p:cNvSpPr>
            <a:spLocks noGrp="1"/>
          </p:cNvSpPr>
          <p:nvPr>
            <p:ph idx="1"/>
          </p:nvPr>
        </p:nvSpPr>
        <p:spPr/>
        <p:txBody>
          <a:bodyPr/>
          <a:lstStyle/>
          <a:p>
            <a:pPr marL="0" indent="0">
              <a:buNone/>
            </a:pPr>
            <a:r>
              <a:rPr lang="zh-CN" altLang="zh-CN" dirty="0"/>
              <a:t>网卡的物理地址（也叫</a:t>
            </a:r>
            <a:r>
              <a:rPr lang="en-US" altLang="zh-CN" dirty="0"/>
              <a:t>MAC</a:t>
            </a:r>
            <a:r>
              <a:rPr lang="zh-CN" altLang="zh-CN" dirty="0"/>
              <a:t>地址）是保存在网卡中的全球唯一地址，通常由网卡生产厂烧入网卡的</a:t>
            </a:r>
            <a:r>
              <a:rPr lang="en-US" altLang="zh-CN" dirty="0"/>
              <a:t>EPROM</a:t>
            </a:r>
            <a:r>
              <a:rPr lang="zh-CN" altLang="zh-CN" dirty="0"/>
              <a:t>中</a:t>
            </a:r>
            <a:r>
              <a:rPr lang="zh-CN" altLang="zh-CN" dirty="0" smtClean="0"/>
              <a:t>。</a:t>
            </a:r>
            <a:endParaRPr lang="en-US" altLang="zh-CN" dirty="0" smtClean="0"/>
          </a:p>
          <a:p>
            <a:pPr marL="0" indent="0">
              <a:buNone/>
            </a:pPr>
            <a:r>
              <a:rPr lang="zh-CN" altLang="zh-CN" dirty="0"/>
              <a:t>物理地址由</a:t>
            </a:r>
            <a:r>
              <a:rPr lang="en-US" altLang="zh-CN" dirty="0"/>
              <a:t>48bit</a:t>
            </a:r>
            <a:r>
              <a:rPr lang="zh-CN" altLang="zh-CN" dirty="0"/>
              <a:t>（</a:t>
            </a:r>
            <a:r>
              <a:rPr lang="en-US" altLang="zh-CN" dirty="0"/>
              <a:t>6</a:t>
            </a:r>
            <a:r>
              <a:rPr lang="zh-CN" altLang="zh-CN" dirty="0"/>
              <a:t>字节）的十六进制数组成，如</a:t>
            </a:r>
            <a:r>
              <a:rPr lang="en-US" altLang="zh-CN" dirty="0"/>
              <a:t>E8-9A-8F-F3-20-2D</a:t>
            </a:r>
            <a:r>
              <a:rPr lang="zh-CN" altLang="zh-CN" dirty="0"/>
              <a:t>。</a:t>
            </a:r>
            <a:endParaRPr lang="zh-CN" altLang="en-US" dirty="0"/>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01030282"/>
              </p:ext>
            </p:extLst>
          </p:nvPr>
        </p:nvGraphicFramePr>
        <p:xfrm>
          <a:off x="1907704" y="4264704"/>
          <a:ext cx="5112568" cy="1748598"/>
        </p:xfrm>
        <a:graphic>
          <a:graphicData uri="http://schemas.openxmlformats.org/presentationml/2006/ole">
            <mc:AlternateContent xmlns:mc="http://schemas.openxmlformats.org/markup-compatibility/2006">
              <mc:Choice xmlns:v="urn:schemas-microsoft-com:vml" Requires="v">
                <p:oleObj spid="_x0000_s43018" r:id="rId3" imgW="3646781" imgH="1447919" progId="Visio.Drawing.11">
                  <p:embed/>
                </p:oleObj>
              </mc:Choice>
              <mc:Fallback>
                <p:oleObj r:id="rId3" imgW="3646781" imgH="1447919"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b="14262"/>
                      <a:stretch>
                        <a:fillRect/>
                      </a:stretch>
                    </p:blipFill>
                    <p:spPr bwMode="auto">
                      <a:xfrm>
                        <a:off x="1907704" y="4264704"/>
                        <a:ext cx="5112568" cy="1748598"/>
                      </a:xfrm>
                      <a:prstGeom prst="rect">
                        <a:avLst/>
                      </a:prstGeom>
                      <a:noFill/>
                    </p:spPr>
                  </p:pic>
                </p:oleObj>
              </mc:Fallback>
            </mc:AlternateContent>
          </a:graphicData>
        </a:graphic>
      </p:graphicFrame>
    </p:spTree>
    <p:extLst>
      <p:ext uri="{BB962C8B-B14F-4D97-AF65-F5344CB8AC3E}">
        <p14:creationId xmlns:p14="http://schemas.microsoft.com/office/powerpoint/2010/main" val="1389304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2</a:t>
            </a:r>
            <a:r>
              <a:rPr lang="zh-CN" altLang="zh-CN" dirty="0">
                <a:effectLst/>
              </a:rPr>
              <a:t>．</a:t>
            </a:r>
            <a:r>
              <a:rPr lang="zh-CN" altLang="zh-CN" dirty="0" smtClean="0">
                <a:effectLst/>
              </a:rPr>
              <a:t>交换机</a:t>
            </a:r>
            <a:endParaRPr lang="zh-CN" altLang="en-US" dirty="0"/>
          </a:p>
        </p:txBody>
      </p:sp>
      <p:sp>
        <p:nvSpPr>
          <p:cNvPr id="3" name="内容占位符 2"/>
          <p:cNvSpPr>
            <a:spLocks noGrp="1"/>
          </p:cNvSpPr>
          <p:nvPr>
            <p:ph idx="1"/>
          </p:nvPr>
        </p:nvSpPr>
        <p:spPr/>
        <p:txBody>
          <a:bodyPr/>
          <a:lstStyle/>
          <a:p>
            <a:pPr marL="0" indent="0">
              <a:buNone/>
            </a:pPr>
            <a:r>
              <a:rPr lang="zh-CN" altLang="zh-CN" dirty="0"/>
              <a:t>交换机也称为交换式集线器，如图</a:t>
            </a:r>
            <a:r>
              <a:rPr lang="en-US" altLang="zh-CN" dirty="0"/>
              <a:t>6-34</a:t>
            </a:r>
            <a:r>
              <a:rPr lang="zh-CN" altLang="zh-CN" dirty="0"/>
              <a:t>所示。它工作在</a:t>
            </a:r>
            <a:r>
              <a:rPr lang="en-US" altLang="zh-CN" dirty="0"/>
              <a:t>OSI</a:t>
            </a:r>
            <a:r>
              <a:rPr lang="zh-CN" altLang="zh-CN" dirty="0"/>
              <a:t>参考模型的数据链路层，它能根据发送数据包的源地址和目的地址，接通源端口与目的端口电路，为接入交换机的任意两个网络节点提供独享的信号通路</a:t>
            </a:r>
            <a:r>
              <a:rPr lang="zh-CN" altLang="zh-CN" dirty="0" smtClean="0"/>
              <a:t>。</a:t>
            </a:r>
            <a:endParaRPr lang="en-US" altLang="zh-CN" dirty="0" smtClean="0"/>
          </a:p>
          <a:p>
            <a:pPr marL="0" indent="0">
              <a:buNone/>
            </a:pPr>
            <a:endParaRPr lang="zh-CN" altLang="en-US" dirty="0"/>
          </a:p>
        </p:txBody>
      </p:sp>
      <p:pic>
        <p:nvPicPr>
          <p:cNvPr id="44034" name="Picture 2" descr="wps15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700" y="5517232"/>
            <a:ext cx="2929380" cy="67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7" y="4293096"/>
            <a:ext cx="3256863" cy="19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746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交换机</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纵横式交换机原理：</a:t>
            </a:r>
            <a:endParaRPr lang="en-US" altLang="zh-CN" dirty="0" smtClean="0"/>
          </a:p>
          <a:p>
            <a:pPr marL="0" indent="0">
              <a:buNone/>
            </a:pPr>
            <a:r>
              <a:rPr lang="en-US" altLang="zh-CN" dirty="0" smtClean="0"/>
              <a:t>8</a:t>
            </a:r>
            <a:r>
              <a:rPr lang="zh-CN" altLang="zh-CN" dirty="0"/>
              <a:t>接口交换机的每个接口包括一对输入和输出线路，</a:t>
            </a:r>
            <a:endParaRPr lang="zh-CN" altLang="en-US" dirty="0"/>
          </a:p>
        </p:txBody>
      </p:sp>
      <p:pic>
        <p:nvPicPr>
          <p:cNvPr id="45058" name="Picture 2" descr="wps15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444" y="3991496"/>
            <a:ext cx="2299427" cy="220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047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5</a:t>
            </a:r>
            <a:r>
              <a:rPr lang="zh-CN" altLang="zh-CN" dirty="0">
                <a:effectLst/>
              </a:rPr>
              <a:t>．</a:t>
            </a:r>
            <a:r>
              <a:rPr lang="zh-CN" altLang="zh-CN" dirty="0" smtClean="0">
                <a:effectLst/>
              </a:rPr>
              <a:t>路由器</a:t>
            </a:r>
            <a:endParaRPr lang="zh-CN" altLang="en-US" dirty="0"/>
          </a:p>
        </p:txBody>
      </p:sp>
      <p:sp>
        <p:nvSpPr>
          <p:cNvPr id="3" name="内容占位符 2"/>
          <p:cNvSpPr>
            <a:spLocks noGrp="1"/>
          </p:cNvSpPr>
          <p:nvPr>
            <p:ph idx="1"/>
          </p:nvPr>
        </p:nvSpPr>
        <p:spPr/>
        <p:txBody>
          <a:bodyPr/>
          <a:lstStyle/>
          <a:p>
            <a:pPr marL="0" indent="0">
              <a:buNone/>
            </a:pPr>
            <a:r>
              <a:rPr lang="zh-CN" altLang="zh-CN" dirty="0"/>
              <a:t>路由器（</a:t>
            </a:r>
            <a:r>
              <a:rPr lang="en-US" altLang="zh-CN" dirty="0"/>
              <a:t>Router</a:t>
            </a:r>
            <a:r>
              <a:rPr lang="zh-CN" altLang="zh-CN" dirty="0"/>
              <a:t>）是在广域网中进行数据包转发的设备，工作在</a:t>
            </a:r>
            <a:r>
              <a:rPr lang="en-US" altLang="zh-CN" dirty="0"/>
              <a:t>OSI</a:t>
            </a:r>
            <a:r>
              <a:rPr lang="zh-CN" altLang="zh-CN" dirty="0"/>
              <a:t>参考模型的网络层。在广域网中，路由器接受并存储数据包，根据信道速率、拥塞等情况自动选择路由，以最佳路径将数据包从源</a:t>
            </a:r>
            <a:r>
              <a:rPr lang="en-US" altLang="zh-CN" dirty="0"/>
              <a:t>IP</a:t>
            </a:r>
            <a:r>
              <a:rPr lang="zh-CN" altLang="zh-CN" dirty="0"/>
              <a:t>地址向目的</a:t>
            </a:r>
            <a:r>
              <a:rPr lang="en-US" altLang="zh-CN" dirty="0"/>
              <a:t>IP</a:t>
            </a:r>
            <a:r>
              <a:rPr lang="zh-CN" altLang="zh-CN" dirty="0"/>
              <a:t>地址转发数据包</a:t>
            </a:r>
            <a:endParaRPr lang="zh-CN" altLang="en-US" dirty="0"/>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34455515"/>
              </p:ext>
            </p:extLst>
          </p:nvPr>
        </p:nvGraphicFramePr>
        <p:xfrm>
          <a:off x="1187624" y="4077072"/>
          <a:ext cx="7011375" cy="2251695"/>
        </p:xfrm>
        <a:graphic>
          <a:graphicData uri="http://schemas.openxmlformats.org/presentationml/2006/ole">
            <mc:AlternateContent xmlns:mc="http://schemas.openxmlformats.org/markup-compatibility/2006">
              <mc:Choice xmlns:v="urn:schemas-microsoft-com:vml" Requires="v">
                <p:oleObj spid="_x0000_s46088" r:id="rId3" imgW="4564881" imgH="1473665" progId="Visio.Drawing.11">
                  <p:embed/>
                </p:oleObj>
              </mc:Choice>
              <mc:Fallback>
                <p:oleObj r:id="rId3" imgW="4564881" imgH="1473665"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4077072"/>
                        <a:ext cx="7011375" cy="2251695"/>
                      </a:xfrm>
                      <a:prstGeom prst="rect">
                        <a:avLst/>
                      </a:prstGeom>
                      <a:noFill/>
                    </p:spPr>
                  </p:pic>
                </p:oleObj>
              </mc:Fallback>
            </mc:AlternateContent>
          </a:graphicData>
        </a:graphic>
      </p:graphicFrame>
    </p:spTree>
    <p:extLst>
      <p:ext uri="{BB962C8B-B14F-4D97-AF65-F5344CB8AC3E}">
        <p14:creationId xmlns:p14="http://schemas.microsoft.com/office/powerpoint/2010/main" val="401827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zh-CN" dirty="0"/>
              <a:t>网络的发展历史</a:t>
            </a:r>
            <a:r>
              <a:rPr lang="zh-CN" altLang="zh-CN" dirty="0" smtClean="0"/>
              <a:t>包括</a:t>
            </a:r>
            <a:r>
              <a:rPr lang="zh-CN" altLang="zh-CN" dirty="0"/>
              <a:t>四个</a:t>
            </a:r>
            <a:r>
              <a:rPr lang="zh-CN" altLang="zh-CN" dirty="0" smtClean="0"/>
              <a:t>阶段</a:t>
            </a:r>
            <a:r>
              <a:rPr lang="en-US" altLang="zh-CN" dirty="0" smtClean="0"/>
              <a:t>:</a:t>
            </a:r>
          </a:p>
          <a:p>
            <a:pPr marL="0" indent="0">
              <a:buNone/>
            </a:pPr>
            <a:r>
              <a:rPr lang="zh-CN" altLang="en-US" dirty="0" smtClean="0"/>
              <a:t>（</a:t>
            </a:r>
            <a:r>
              <a:rPr lang="en-US" altLang="zh-CN" dirty="0" smtClean="0"/>
              <a:t>1</a:t>
            </a:r>
            <a:r>
              <a:rPr lang="zh-CN" altLang="en-US" dirty="0" smtClean="0"/>
              <a:t>）</a:t>
            </a:r>
            <a:r>
              <a:rPr lang="zh-CN" altLang="zh-CN" dirty="0" smtClean="0"/>
              <a:t>终端联机系统</a:t>
            </a:r>
            <a:endParaRPr lang="en-US" altLang="zh-CN" dirty="0" smtClean="0"/>
          </a:p>
          <a:p>
            <a:pPr marL="0" indent="0">
              <a:buNone/>
            </a:pPr>
            <a:r>
              <a:rPr lang="zh-CN" altLang="en-US" dirty="0" smtClean="0"/>
              <a:t>（</a:t>
            </a:r>
            <a:r>
              <a:rPr lang="en-US" altLang="zh-CN" dirty="0" smtClean="0"/>
              <a:t>2</a:t>
            </a:r>
            <a:r>
              <a:rPr lang="zh-CN" altLang="en-US" dirty="0" smtClean="0"/>
              <a:t>）</a:t>
            </a:r>
            <a:r>
              <a:rPr lang="zh-CN" altLang="zh-CN" dirty="0" smtClean="0"/>
              <a:t>计算机网络</a:t>
            </a:r>
            <a:endParaRPr lang="en-US" altLang="zh-CN" dirty="0"/>
          </a:p>
          <a:p>
            <a:pPr marL="0" indent="0">
              <a:buNone/>
            </a:pPr>
            <a:r>
              <a:rPr lang="zh-CN" altLang="en-US" dirty="0" smtClean="0"/>
              <a:t>（</a:t>
            </a:r>
            <a:r>
              <a:rPr lang="en-US" altLang="zh-CN" dirty="0" smtClean="0"/>
              <a:t>3</a:t>
            </a:r>
            <a:r>
              <a:rPr lang="zh-CN" altLang="en-US" dirty="0" smtClean="0"/>
              <a:t>）</a:t>
            </a:r>
            <a:r>
              <a:rPr lang="zh-CN" altLang="zh-CN" dirty="0" smtClean="0"/>
              <a:t>标准化</a:t>
            </a:r>
            <a:r>
              <a:rPr lang="zh-CN" altLang="zh-CN" dirty="0"/>
              <a:t>的</a:t>
            </a:r>
            <a:r>
              <a:rPr lang="zh-CN" altLang="zh-CN" dirty="0" smtClean="0"/>
              <a:t>网络</a:t>
            </a:r>
            <a:endParaRPr lang="en-US" altLang="zh-CN" dirty="0" smtClean="0"/>
          </a:p>
          <a:p>
            <a:pPr marL="0" indent="0">
              <a:buNone/>
            </a:pPr>
            <a:r>
              <a:rPr lang="zh-CN" altLang="en-US" dirty="0" smtClean="0"/>
              <a:t>（</a:t>
            </a:r>
            <a:r>
              <a:rPr lang="en-US" altLang="zh-CN" dirty="0" smtClean="0"/>
              <a:t>4</a:t>
            </a:r>
            <a:r>
              <a:rPr lang="zh-CN" altLang="en-US" dirty="0" smtClean="0"/>
              <a:t>）</a:t>
            </a:r>
            <a:r>
              <a:rPr lang="en-US" altLang="zh-CN" dirty="0" smtClean="0"/>
              <a:t>Internet</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409727497"/>
              </p:ext>
            </p:extLst>
          </p:nvPr>
        </p:nvGraphicFramePr>
        <p:xfrm>
          <a:off x="971600" y="4293096"/>
          <a:ext cx="2540854" cy="1872208"/>
        </p:xfrm>
        <a:graphic>
          <a:graphicData uri="http://schemas.openxmlformats.org/presentationml/2006/ole">
            <mc:AlternateContent xmlns:mc="http://schemas.openxmlformats.org/markup-compatibility/2006">
              <mc:Choice xmlns:v="urn:schemas-microsoft-com:vml" Requires="v">
                <p:oleObj spid="_x0000_s13349" r:id="rId3" imgW="2032992" imgH="1590545" progId="Visio.Drawing.11">
                  <p:embed/>
                </p:oleObj>
              </mc:Choice>
              <mc:Fallback>
                <p:oleObj r:id="rId3" imgW="2032992" imgH="159054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b="5055"/>
                      <a:stretch>
                        <a:fillRect/>
                      </a:stretch>
                    </p:blipFill>
                    <p:spPr bwMode="auto">
                      <a:xfrm>
                        <a:off x="971600" y="4293096"/>
                        <a:ext cx="2540854" cy="1872208"/>
                      </a:xfrm>
                      <a:prstGeom prst="rect">
                        <a:avLst/>
                      </a:prstGeom>
                      <a:noFill/>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909416083"/>
              </p:ext>
            </p:extLst>
          </p:nvPr>
        </p:nvGraphicFramePr>
        <p:xfrm>
          <a:off x="3707904" y="4149080"/>
          <a:ext cx="4435693" cy="1800200"/>
        </p:xfrm>
        <a:graphic>
          <a:graphicData uri="http://schemas.openxmlformats.org/presentationml/2006/ole">
            <mc:AlternateContent xmlns:mc="http://schemas.openxmlformats.org/markup-compatibility/2006">
              <mc:Choice xmlns:v="urn:schemas-microsoft-com:vml" Requires="v">
                <p:oleObj spid="_x0000_s13350" r:id="rId5" imgW="4889252" imgH="2723108" progId="Visio.Drawing.11">
                  <p:embed/>
                </p:oleObj>
              </mc:Choice>
              <mc:Fallback>
                <p:oleObj r:id="rId5" imgW="4889252" imgH="2723108"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l="17056" t="10530" r="7968" b="34402"/>
                      <a:stretch>
                        <a:fillRect/>
                      </a:stretch>
                    </p:blipFill>
                    <p:spPr bwMode="auto">
                      <a:xfrm>
                        <a:off x="3707904" y="4149080"/>
                        <a:ext cx="4435693" cy="1800200"/>
                      </a:xfrm>
                      <a:prstGeom prst="rect">
                        <a:avLst/>
                      </a:prstGeom>
                      <a:noFill/>
                    </p:spPr>
                  </p:pic>
                </p:oleObj>
              </mc:Fallback>
            </mc:AlternateContent>
          </a:graphicData>
        </a:graphic>
      </p:graphicFrame>
    </p:spTree>
    <p:extLst>
      <p:ext uri="{BB962C8B-B14F-4D97-AF65-F5344CB8AC3E}">
        <p14:creationId xmlns:p14="http://schemas.microsoft.com/office/powerpoint/2010/main" val="2147687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6.6  Internet</a:t>
            </a:r>
            <a:r>
              <a:rPr lang="zh-CN" altLang="zh-CN" dirty="0">
                <a:effectLst/>
              </a:rPr>
              <a:t>概述</a:t>
            </a:r>
            <a:endParaRPr lang="zh-CN" altLang="en-US" dirty="0"/>
          </a:p>
        </p:txBody>
      </p:sp>
      <p:sp>
        <p:nvSpPr>
          <p:cNvPr id="3" name="内容占位符 2"/>
          <p:cNvSpPr>
            <a:spLocks noGrp="1"/>
          </p:cNvSpPr>
          <p:nvPr>
            <p:ph idx="1"/>
          </p:nvPr>
        </p:nvSpPr>
        <p:spPr/>
        <p:txBody>
          <a:bodyPr/>
          <a:lstStyle/>
          <a:p>
            <a:pPr marL="0" indent="0">
              <a:buNone/>
            </a:pPr>
            <a:r>
              <a:rPr lang="en-US" altLang="zh-CN" dirty="0"/>
              <a:t>Internet</a:t>
            </a:r>
            <a:r>
              <a:rPr lang="zh-CN" altLang="zh-CN" dirty="0"/>
              <a:t>（因特网，是一个国际互联网）是指把世界各地已有的各种网络，如计算机网络、电话网、有线电视网等连接起来，组成的国际范围的</a:t>
            </a:r>
            <a:r>
              <a:rPr lang="zh-CN" altLang="zh-CN" dirty="0" smtClean="0"/>
              <a:t>网络</a:t>
            </a:r>
            <a:r>
              <a:rPr lang="zh-CN" altLang="en-US" dirty="0" smtClean="0"/>
              <a:t>。</a:t>
            </a:r>
            <a:endParaRPr lang="en-US" altLang="zh-CN" dirty="0" smtClean="0"/>
          </a:p>
          <a:p>
            <a:pPr marL="0" indent="0">
              <a:buNone/>
            </a:pPr>
            <a:r>
              <a:rPr lang="en-US" altLang="zh-CN" dirty="0"/>
              <a:t>Internet</a:t>
            </a:r>
            <a:r>
              <a:rPr lang="zh-CN" altLang="zh-CN" dirty="0"/>
              <a:t>的核心协议是</a:t>
            </a:r>
            <a:r>
              <a:rPr lang="en-US" altLang="zh-CN" dirty="0"/>
              <a:t>TCP/IP</a:t>
            </a:r>
            <a:r>
              <a:rPr lang="zh-CN" altLang="zh-CN" dirty="0"/>
              <a:t>。</a:t>
            </a:r>
          </a:p>
          <a:p>
            <a:pPr marL="0" indent="0">
              <a:buNone/>
            </a:pPr>
            <a:endParaRPr lang="en-US" altLang="zh-CN" dirty="0" smtClean="0"/>
          </a:p>
          <a:p>
            <a:pPr marL="0" indent="0">
              <a:buNone/>
            </a:pPr>
            <a:endParaRPr lang="zh-CN" altLang="en-US" dirty="0"/>
          </a:p>
        </p:txBody>
      </p:sp>
      <p:pic>
        <p:nvPicPr>
          <p:cNvPr id="47106" name="图片 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4257685"/>
            <a:ext cx="2880345" cy="198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6607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ffectLst/>
              </a:rPr>
              <a:t>客户</a:t>
            </a:r>
            <a:r>
              <a:rPr lang="zh-CN" altLang="zh-CN" dirty="0">
                <a:effectLst/>
              </a:rPr>
              <a:t>机</a:t>
            </a:r>
            <a:r>
              <a:rPr lang="en-US" altLang="zh-CN" dirty="0">
                <a:effectLst/>
              </a:rPr>
              <a:t>/</a:t>
            </a:r>
            <a:r>
              <a:rPr lang="zh-CN" altLang="zh-CN" dirty="0">
                <a:effectLst/>
              </a:rPr>
              <a:t>服务器工作模式</a:t>
            </a:r>
            <a:endParaRPr lang="zh-CN" altLang="en-US" dirty="0"/>
          </a:p>
        </p:txBody>
      </p:sp>
      <p:sp>
        <p:nvSpPr>
          <p:cNvPr id="3" name="内容占位符 2"/>
          <p:cNvSpPr>
            <a:spLocks noGrp="1"/>
          </p:cNvSpPr>
          <p:nvPr>
            <p:ph idx="1"/>
          </p:nvPr>
        </p:nvSpPr>
        <p:spPr/>
        <p:txBody>
          <a:bodyPr/>
          <a:lstStyle/>
          <a:p>
            <a:pPr marL="0" indent="0">
              <a:buNone/>
            </a:pPr>
            <a:r>
              <a:rPr lang="zh-CN" altLang="zh-CN" dirty="0"/>
              <a:t>客户机</a:t>
            </a:r>
            <a:r>
              <a:rPr lang="en-US" altLang="zh-CN" dirty="0"/>
              <a:t>/</a:t>
            </a:r>
            <a:r>
              <a:rPr lang="zh-CN" altLang="zh-CN" dirty="0"/>
              <a:t>服务器模式包括以下过程</a:t>
            </a:r>
            <a:r>
              <a:rPr lang="zh-CN" altLang="zh-CN" dirty="0" smtClean="0"/>
              <a:t>。</a:t>
            </a:r>
            <a:endParaRPr lang="en-US" altLang="zh-CN" dirty="0" smtClean="0"/>
          </a:p>
          <a:p>
            <a:pPr marL="0" indent="0">
              <a:buNone/>
            </a:pPr>
            <a:r>
              <a:rPr lang="zh-CN" altLang="zh-CN" dirty="0"/>
              <a:t>（</a:t>
            </a:r>
            <a:r>
              <a:rPr lang="en-US" altLang="zh-CN" dirty="0"/>
              <a:t>1</a:t>
            </a:r>
            <a:r>
              <a:rPr lang="zh-CN" altLang="zh-CN" dirty="0"/>
              <a:t>）客户机向服务器发出服务请求。</a:t>
            </a:r>
          </a:p>
          <a:p>
            <a:pPr marL="0" indent="0">
              <a:buNone/>
            </a:pPr>
            <a:r>
              <a:rPr lang="zh-CN" altLang="zh-CN" dirty="0"/>
              <a:t>（</a:t>
            </a:r>
            <a:r>
              <a:rPr lang="en-US" altLang="zh-CN" dirty="0"/>
              <a:t>2</a:t>
            </a:r>
            <a:r>
              <a:rPr lang="zh-CN" altLang="zh-CN" dirty="0"/>
              <a:t>）服务器收到请求后，对请求进行处理。</a:t>
            </a:r>
          </a:p>
          <a:p>
            <a:pPr marL="0" indent="0">
              <a:buNone/>
            </a:pPr>
            <a:r>
              <a:rPr lang="zh-CN" altLang="zh-CN" dirty="0"/>
              <a:t>（</a:t>
            </a:r>
            <a:r>
              <a:rPr lang="en-US" altLang="zh-CN" dirty="0"/>
              <a:t>3</a:t>
            </a:r>
            <a:r>
              <a:rPr lang="zh-CN" altLang="zh-CN" dirty="0"/>
              <a:t>）服务器将处理结果传送给客户机。</a:t>
            </a:r>
            <a:endParaRPr lang="zh-CN" altLang="en-US" dirty="0"/>
          </a:p>
        </p:txBody>
      </p:sp>
      <p:pic>
        <p:nvPicPr>
          <p:cNvPr id="48130" name="图片 107" descr="说明: 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4797152"/>
            <a:ext cx="4168967" cy="15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584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客户机</a:t>
            </a:r>
            <a:r>
              <a:rPr lang="en-US" altLang="zh-CN" dirty="0">
                <a:effectLst/>
              </a:rPr>
              <a:t>/</a:t>
            </a:r>
            <a:r>
              <a:rPr lang="zh-CN" altLang="zh-CN" dirty="0">
                <a:effectLst/>
              </a:rPr>
              <a:t>服务器工作模式</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smtClean="0"/>
              <a:t>6.1</a:t>
            </a:r>
            <a:r>
              <a:rPr lang="zh-CN" altLang="zh-CN" dirty="0" smtClean="0"/>
              <a:t>】</a:t>
            </a:r>
            <a:r>
              <a:rPr lang="en-US" altLang="zh-CN" dirty="0" smtClean="0"/>
              <a:t> </a:t>
            </a:r>
            <a:r>
              <a:rPr lang="en-US" altLang="zh-CN" dirty="0"/>
              <a:t>QQ</a:t>
            </a:r>
            <a:r>
              <a:rPr lang="zh-CN" altLang="zh-CN" dirty="0"/>
              <a:t>登录</a:t>
            </a:r>
            <a:r>
              <a:rPr lang="zh-CN" altLang="zh-CN" dirty="0" smtClean="0"/>
              <a:t>过程</a:t>
            </a:r>
            <a:endParaRPr lang="en-US" altLang="zh-CN" dirty="0" smtClean="0"/>
          </a:p>
          <a:p>
            <a:pPr marL="0" indent="0">
              <a:buNone/>
            </a:pPr>
            <a:r>
              <a:rPr lang="zh-CN" altLang="zh-CN" dirty="0"/>
              <a:t>（</a:t>
            </a:r>
            <a:r>
              <a:rPr lang="en-US" altLang="zh-CN" dirty="0"/>
              <a:t>1</a:t>
            </a:r>
            <a:r>
              <a:rPr lang="zh-CN" altLang="zh-CN" dirty="0"/>
              <a:t>）客户</a:t>
            </a:r>
            <a:r>
              <a:rPr lang="zh-CN" altLang="zh-CN" dirty="0" smtClean="0"/>
              <a:t>机输入</a:t>
            </a:r>
            <a:r>
              <a:rPr lang="zh-CN" altLang="zh-CN" dirty="0"/>
              <a:t>账号和密码</a:t>
            </a:r>
            <a:r>
              <a:rPr lang="zh-CN" altLang="zh-CN" dirty="0" smtClean="0"/>
              <a:t>，请求</a:t>
            </a:r>
            <a:r>
              <a:rPr lang="zh-CN" altLang="zh-CN" dirty="0"/>
              <a:t>登录。</a:t>
            </a:r>
          </a:p>
          <a:p>
            <a:pPr marL="0" indent="0">
              <a:buNone/>
            </a:pPr>
            <a:r>
              <a:rPr lang="zh-CN" altLang="zh-CN" dirty="0"/>
              <a:t>（</a:t>
            </a:r>
            <a:r>
              <a:rPr lang="en-US" altLang="zh-CN" dirty="0"/>
              <a:t>2</a:t>
            </a:r>
            <a:r>
              <a:rPr lang="zh-CN" altLang="zh-CN" dirty="0"/>
              <a:t>）</a:t>
            </a:r>
            <a:r>
              <a:rPr lang="zh-CN" altLang="zh-CN" dirty="0" smtClean="0"/>
              <a:t>服务器</a:t>
            </a:r>
            <a:r>
              <a:rPr lang="zh-CN" altLang="en-US" dirty="0" smtClean="0"/>
              <a:t>验证用户信息</a:t>
            </a:r>
            <a:endParaRPr lang="zh-CN" altLang="zh-CN" dirty="0"/>
          </a:p>
          <a:p>
            <a:pPr marL="0" indent="0">
              <a:buNone/>
            </a:pPr>
            <a:r>
              <a:rPr lang="zh-CN" altLang="zh-CN" dirty="0"/>
              <a:t>（</a:t>
            </a:r>
            <a:r>
              <a:rPr lang="en-US" altLang="zh-CN" dirty="0"/>
              <a:t>3</a:t>
            </a:r>
            <a:r>
              <a:rPr lang="zh-CN" altLang="zh-CN" dirty="0" smtClean="0"/>
              <a:t>）如果账号和密码正确，则向</a:t>
            </a:r>
            <a:r>
              <a:rPr lang="zh-CN" altLang="zh-CN" dirty="0"/>
              <a:t>客户端</a:t>
            </a:r>
            <a:r>
              <a:rPr lang="zh-CN" altLang="zh-CN" dirty="0" smtClean="0"/>
              <a:t>返回</a:t>
            </a:r>
            <a:r>
              <a:rPr lang="zh-CN" altLang="en-US" dirty="0" smtClean="0"/>
              <a:t>通过验证</a:t>
            </a:r>
            <a:r>
              <a:rPr lang="zh-CN" altLang="zh-CN" dirty="0" smtClean="0"/>
              <a:t>结果，客户端</a:t>
            </a:r>
            <a:r>
              <a:rPr lang="zh-CN" altLang="zh-CN" dirty="0"/>
              <a:t>进入</a:t>
            </a:r>
            <a:r>
              <a:rPr lang="en-US" altLang="zh-CN" dirty="0"/>
              <a:t>QQ</a:t>
            </a:r>
            <a:r>
              <a:rPr lang="zh-CN" altLang="zh-CN" dirty="0"/>
              <a:t>；否则返回错误结果，提示“密码错误”。</a:t>
            </a:r>
          </a:p>
          <a:p>
            <a:pPr marL="0" indent="0">
              <a:buNone/>
            </a:pPr>
            <a:endParaRPr lang="zh-CN" altLang="en-US" dirty="0"/>
          </a:p>
        </p:txBody>
      </p:sp>
    </p:spTree>
    <p:extLst>
      <p:ext uri="{BB962C8B-B14F-4D97-AF65-F5344CB8AC3E}">
        <p14:creationId xmlns:p14="http://schemas.microsoft.com/office/powerpoint/2010/main" val="4142178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6.7  IP</a:t>
            </a:r>
            <a:r>
              <a:rPr lang="zh-CN" altLang="zh-CN" dirty="0">
                <a:effectLst/>
              </a:rPr>
              <a:t>地址、端口号与域名</a:t>
            </a:r>
            <a:endParaRPr lang="zh-CN" altLang="en-US" dirty="0"/>
          </a:p>
        </p:txBody>
      </p:sp>
      <p:sp>
        <p:nvSpPr>
          <p:cNvPr id="3" name="内容占位符 2"/>
          <p:cNvSpPr>
            <a:spLocks noGrp="1"/>
          </p:cNvSpPr>
          <p:nvPr>
            <p:ph idx="1"/>
          </p:nvPr>
        </p:nvSpPr>
        <p:spPr/>
        <p:txBody>
          <a:bodyPr/>
          <a:lstStyle/>
          <a:p>
            <a:pPr marL="0" indent="0">
              <a:buNone/>
            </a:pPr>
            <a:r>
              <a:rPr lang="en-US" altLang="zh-CN" dirty="0"/>
              <a:t>IP</a:t>
            </a:r>
            <a:r>
              <a:rPr lang="zh-CN" altLang="zh-CN" dirty="0"/>
              <a:t>地址是标识计算机在</a:t>
            </a:r>
            <a:r>
              <a:rPr lang="en-US" altLang="zh-CN" dirty="0"/>
              <a:t>Internet</a:t>
            </a:r>
            <a:r>
              <a:rPr lang="zh-CN" altLang="zh-CN" dirty="0"/>
              <a:t>中位置的唯一地址。在</a:t>
            </a:r>
            <a:r>
              <a:rPr lang="en-US" altLang="zh-CN" dirty="0"/>
              <a:t>Internet</a:t>
            </a:r>
            <a:r>
              <a:rPr lang="zh-CN" altLang="zh-CN" dirty="0"/>
              <a:t>中，不允许有两台计算机的</a:t>
            </a:r>
            <a:r>
              <a:rPr lang="en-US" altLang="zh-CN" dirty="0"/>
              <a:t>IP</a:t>
            </a:r>
            <a:r>
              <a:rPr lang="zh-CN" altLang="zh-CN" dirty="0"/>
              <a:t>地址相同。</a:t>
            </a:r>
          </a:p>
          <a:p>
            <a:pPr marL="0" indent="0">
              <a:buNone/>
            </a:pPr>
            <a:r>
              <a:rPr lang="en-US" altLang="zh-CN" dirty="0"/>
              <a:t>IP</a:t>
            </a:r>
            <a:r>
              <a:rPr lang="zh-CN" altLang="zh-CN" dirty="0"/>
              <a:t>地址长</a:t>
            </a:r>
            <a:r>
              <a:rPr lang="en-US" altLang="zh-CN" dirty="0"/>
              <a:t>32bit</a:t>
            </a:r>
            <a:r>
              <a:rPr lang="zh-CN" altLang="zh-CN" dirty="0"/>
              <a:t>，分为</a:t>
            </a:r>
            <a:r>
              <a:rPr lang="en-US" altLang="zh-CN" dirty="0"/>
              <a:t>4</a:t>
            </a:r>
            <a:r>
              <a:rPr lang="zh-CN" altLang="zh-CN" dirty="0"/>
              <a:t>字节，每个字节对应</a:t>
            </a:r>
            <a:r>
              <a:rPr lang="en-US" altLang="zh-CN" dirty="0"/>
              <a:t>0</a:t>
            </a:r>
            <a:r>
              <a:rPr lang="zh-CN" altLang="zh-CN" dirty="0"/>
              <a:t>～</a:t>
            </a:r>
            <a:r>
              <a:rPr lang="en-US" altLang="zh-CN" dirty="0"/>
              <a:t>255</a:t>
            </a:r>
            <a:r>
              <a:rPr lang="zh-CN" altLang="zh-CN" dirty="0"/>
              <a:t>的十进制整数，数字间用“．”</a:t>
            </a:r>
            <a:r>
              <a:rPr lang="zh-CN" altLang="zh-CN" dirty="0" smtClean="0"/>
              <a:t>隔开</a:t>
            </a:r>
            <a:r>
              <a:rPr lang="zh-CN" altLang="en-US" dirty="0" smtClean="0"/>
              <a:t>。</a:t>
            </a:r>
            <a:endParaRPr lang="en-US" altLang="zh-CN" dirty="0" smtClean="0"/>
          </a:p>
          <a:p>
            <a:pPr marL="0" indent="0">
              <a:buNone/>
            </a:pPr>
            <a:r>
              <a:rPr lang="zh-CN" altLang="zh-CN" dirty="0" smtClean="0"/>
              <a:t>例如</a:t>
            </a:r>
            <a:r>
              <a:rPr lang="zh-CN" altLang="zh-CN" dirty="0"/>
              <a:t>，</a:t>
            </a:r>
            <a:r>
              <a:rPr lang="en-US" altLang="zh-CN" dirty="0" smtClean="0"/>
              <a:t>210.31.133.209</a:t>
            </a:r>
          </a:p>
          <a:p>
            <a:pPr marL="0" indent="0">
              <a:buNone/>
            </a:pPr>
            <a:r>
              <a:rPr lang="zh-CN" altLang="zh-CN" dirty="0"/>
              <a:t>总共有</a:t>
            </a:r>
            <a:r>
              <a:rPr lang="en-US" altLang="zh-CN" dirty="0"/>
              <a:t>43</a:t>
            </a:r>
            <a:r>
              <a:rPr lang="zh-CN" altLang="zh-CN" dirty="0"/>
              <a:t>亿多个</a:t>
            </a:r>
            <a:r>
              <a:rPr lang="en-US" altLang="zh-CN" dirty="0"/>
              <a:t>IP</a:t>
            </a:r>
            <a:r>
              <a:rPr lang="zh-CN" altLang="zh-CN" dirty="0"/>
              <a:t>地址</a:t>
            </a:r>
            <a:endParaRPr lang="zh-CN" altLang="en-US" dirty="0"/>
          </a:p>
        </p:txBody>
      </p:sp>
    </p:spTree>
    <p:extLst>
      <p:ext uri="{BB962C8B-B14F-4D97-AF65-F5344CB8AC3E}">
        <p14:creationId xmlns:p14="http://schemas.microsoft.com/office/powerpoint/2010/main" val="2656556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indent="0"/>
            <a:r>
              <a:rPr lang="en-US" altLang="zh-CN" dirty="0"/>
              <a:t>IP</a:t>
            </a:r>
            <a:r>
              <a:rPr lang="zh-CN" altLang="zh-CN" dirty="0"/>
              <a:t>地址的分层结构</a:t>
            </a:r>
            <a:endParaRPr lang="en-US" altLang="zh-CN" dirty="0"/>
          </a:p>
        </p:txBody>
      </p:sp>
      <p:sp>
        <p:nvSpPr>
          <p:cNvPr id="3" name="内容占位符 2"/>
          <p:cNvSpPr>
            <a:spLocks noGrp="1"/>
          </p:cNvSpPr>
          <p:nvPr>
            <p:ph idx="1"/>
          </p:nvPr>
        </p:nvSpPr>
        <p:spPr/>
        <p:txBody>
          <a:bodyPr/>
          <a:lstStyle/>
          <a:p>
            <a:pPr marL="0" indent="0">
              <a:buNone/>
            </a:pPr>
            <a:r>
              <a:rPr lang="en-US" altLang="zh-CN" dirty="0"/>
              <a:t>IP</a:t>
            </a:r>
            <a:r>
              <a:rPr lang="zh-CN" altLang="zh-CN" dirty="0" smtClean="0"/>
              <a:t>地址包括</a:t>
            </a:r>
            <a:r>
              <a:rPr lang="zh-CN" altLang="zh-CN" dirty="0"/>
              <a:t>网络地址和主机地址两</a:t>
            </a:r>
            <a:r>
              <a:rPr lang="zh-CN" altLang="zh-CN" dirty="0" smtClean="0"/>
              <a:t>部分</a:t>
            </a:r>
            <a:endParaRPr lang="en-US" altLang="zh-CN" dirty="0" smtClean="0"/>
          </a:p>
          <a:p>
            <a:pPr marL="0" indent="0">
              <a:buNone/>
            </a:pPr>
            <a:r>
              <a:rPr lang="zh-CN" altLang="zh-CN" dirty="0"/>
              <a:t>网络地址表明主机所在网络的</a:t>
            </a:r>
            <a:r>
              <a:rPr lang="en-US" altLang="zh-CN" dirty="0"/>
              <a:t>Internet</a:t>
            </a:r>
            <a:r>
              <a:rPr lang="zh-CN" altLang="zh-CN" dirty="0"/>
              <a:t>地址，因此</a:t>
            </a:r>
            <a:r>
              <a:rPr lang="en-US" altLang="zh-CN" dirty="0"/>
              <a:t>IP</a:t>
            </a:r>
            <a:r>
              <a:rPr lang="zh-CN" altLang="zh-CN" dirty="0"/>
              <a:t>地址中包含了位置信息，网络中的每一台主机获得一个主机地址</a:t>
            </a:r>
            <a:r>
              <a:rPr lang="zh-CN" altLang="zh-CN" dirty="0" smtClean="0"/>
              <a:t>。</a:t>
            </a:r>
            <a:endParaRPr lang="en-US" altLang="zh-CN" dirty="0" smtClean="0"/>
          </a:p>
          <a:p>
            <a:pPr marL="0" indent="0">
              <a:buNone/>
            </a:pPr>
            <a:r>
              <a:rPr lang="zh-CN" altLang="zh-CN" dirty="0"/>
              <a:t>网络号不空而主机号为</a:t>
            </a:r>
            <a:r>
              <a:rPr lang="en-US" altLang="zh-CN" dirty="0"/>
              <a:t>0</a:t>
            </a:r>
            <a:r>
              <a:rPr lang="zh-CN" altLang="zh-CN" dirty="0"/>
              <a:t>的是网络地址，如</a:t>
            </a:r>
            <a:r>
              <a:rPr lang="en-US" altLang="zh-CN" dirty="0"/>
              <a:t>210.31.133.0</a:t>
            </a:r>
            <a:r>
              <a:rPr lang="zh-CN" altLang="zh-CN" dirty="0"/>
              <a:t>。</a:t>
            </a:r>
          </a:p>
          <a:p>
            <a:pPr marL="0" indent="0">
              <a:buNone/>
            </a:pPr>
            <a:endParaRPr lang="zh-CN" altLang="en-US" dirty="0"/>
          </a:p>
        </p:txBody>
      </p:sp>
    </p:spTree>
    <p:extLst>
      <p:ext uri="{BB962C8B-B14F-4D97-AF65-F5344CB8AC3E}">
        <p14:creationId xmlns:p14="http://schemas.microsoft.com/office/powerpoint/2010/main" val="3490428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a:t>
            </a:r>
            <a:r>
              <a:rPr lang="zh-CN" altLang="zh-CN" dirty="0"/>
              <a:t>地址</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6.3</a:t>
            </a:r>
            <a:r>
              <a:rPr lang="zh-CN" altLang="zh-CN" dirty="0"/>
              <a:t>】 </a:t>
            </a:r>
            <a:r>
              <a:rPr lang="zh-CN" altLang="zh-CN" dirty="0" smtClean="0"/>
              <a:t>主机</a:t>
            </a:r>
            <a:r>
              <a:rPr lang="en-US" altLang="zh-CN" dirty="0"/>
              <a:t>1</a:t>
            </a:r>
            <a:r>
              <a:rPr lang="zh-CN" altLang="zh-CN" dirty="0"/>
              <a:t>向主机</a:t>
            </a:r>
            <a:r>
              <a:rPr lang="en-US" altLang="zh-CN" dirty="0"/>
              <a:t>4</a:t>
            </a:r>
            <a:r>
              <a:rPr lang="zh-CN" altLang="zh-CN" dirty="0"/>
              <a:t>发送数据包的操作过程。</a:t>
            </a:r>
          </a:p>
          <a:p>
            <a:pPr marL="0" indent="0">
              <a:buNone/>
            </a:pPr>
            <a:endParaRPr lang="zh-CN" altLang="en-US" dirty="0"/>
          </a:p>
        </p:txBody>
      </p:sp>
      <p:pic>
        <p:nvPicPr>
          <p:cNvPr id="49154" name="图片 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110246"/>
            <a:ext cx="7560840" cy="21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1723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4</a:t>
            </a:r>
            <a:r>
              <a:rPr lang="zh-CN" altLang="zh-CN" dirty="0">
                <a:effectLst/>
              </a:rPr>
              <a:t>．特殊</a:t>
            </a:r>
            <a:r>
              <a:rPr lang="en-US" altLang="zh-CN" dirty="0">
                <a:effectLst/>
              </a:rPr>
              <a:t>IP</a:t>
            </a:r>
            <a:r>
              <a:rPr lang="zh-CN" altLang="zh-CN" dirty="0">
                <a:effectLst/>
              </a:rPr>
              <a:t>地址</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1</a:t>
            </a:r>
            <a:r>
              <a:rPr lang="zh-CN" altLang="zh-CN" dirty="0"/>
              <a:t>）</a:t>
            </a:r>
            <a:r>
              <a:rPr lang="en-US" altLang="zh-CN" dirty="0"/>
              <a:t>127.0.0.1</a:t>
            </a:r>
            <a:r>
              <a:rPr lang="zh-CN" altLang="zh-CN" dirty="0"/>
              <a:t>是本机地址，主要用于测试本计算机的连接是否正常</a:t>
            </a:r>
            <a:r>
              <a:rPr lang="zh-CN" altLang="zh-CN" dirty="0" smtClean="0"/>
              <a:t>。</a:t>
            </a:r>
            <a:endParaRPr lang="en-US" altLang="zh-CN" dirty="0" smtClean="0"/>
          </a:p>
          <a:p>
            <a:pPr marL="0" indent="0">
              <a:buNone/>
            </a:pPr>
            <a:r>
              <a:rPr lang="zh-CN" altLang="zh-CN" dirty="0" smtClean="0"/>
              <a:t>（</a:t>
            </a:r>
            <a:r>
              <a:rPr lang="en-US" altLang="zh-CN" dirty="0"/>
              <a:t>2</a:t>
            </a:r>
            <a:r>
              <a:rPr lang="zh-CN" altLang="zh-CN" dirty="0" smtClean="0"/>
              <a:t>）私有</a:t>
            </a:r>
            <a:r>
              <a:rPr lang="zh-CN" altLang="zh-CN" dirty="0"/>
              <a:t>地址，如</a:t>
            </a:r>
            <a:r>
              <a:rPr lang="en-US" altLang="zh-CN" dirty="0"/>
              <a:t>10.x.x.x</a:t>
            </a:r>
            <a:r>
              <a:rPr lang="zh-CN" altLang="zh-CN" dirty="0"/>
              <a:t>、</a:t>
            </a:r>
            <a:r>
              <a:rPr lang="en-US" altLang="zh-CN" dirty="0"/>
              <a:t>172.16.x.x</a:t>
            </a:r>
            <a:r>
              <a:rPr lang="zh-CN" altLang="zh-CN" dirty="0"/>
              <a:t>～</a:t>
            </a:r>
            <a:r>
              <a:rPr lang="en-US" altLang="zh-CN" dirty="0"/>
              <a:t>172.31.x.x</a:t>
            </a:r>
            <a:r>
              <a:rPr lang="zh-CN" altLang="zh-CN" dirty="0"/>
              <a:t>、</a:t>
            </a:r>
            <a:r>
              <a:rPr lang="en-US" altLang="zh-CN" dirty="0"/>
              <a:t>192.168.x.x</a:t>
            </a:r>
            <a:r>
              <a:rPr lang="zh-CN" altLang="zh-CN" dirty="0" smtClean="0"/>
              <a:t>。</a:t>
            </a:r>
            <a:r>
              <a:rPr lang="zh-CN" altLang="zh-CN" dirty="0"/>
              <a:t>私有网络独立于外部互连，因此可以随意使用私有</a:t>
            </a:r>
            <a:r>
              <a:rPr lang="en-US" altLang="zh-CN" dirty="0"/>
              <a:t>IP</a:t>
            </a:r>
            <a:r>
              <a:rPr lang="zh-CN" altLang="zh-CN" dirty="0"/>
              <a:t>地址，私有地址不会与外部公共地址冲突。</a:t>
            </a:r>
          </a:p>
          <a:p>
            <a:pPr marL="0" indent="0">
              <a:buNone/>
            </a:pPr>
            <a:endParaRPr lang="zh-CN" altLang="en-US" dirty="0"/>
          </a:p>
        </p:txBody>
      </p:sp>
    </p:spTree>
    <p:extLst>
      <p:ext uri="{BB962C8B-B14F-4D97-AF65-F5344CB8AC3E}">
        <p14:creationId xmlns:p14="http://schemas.microsoft.com/office/powerpoint/2010/main" val="62551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a:t>
            </a:r>
            <a:r>
              <a:rPr lang="zh-CN" altLang="zh-CN" dirty="0"/>
              <a:t>地址</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6.5</a:t>
            </a:r>
            <a:r>
              <a:rPr lang="zh-CN" altLang="zh-CN" dirty="0"/>
              <a:t>】 通过设置，配置本机的静态</a:t>
            </a:r>
            <a:r>
              <a:rPr lang="en-US" altLang="zh-CN" dirty="0"/>
              <a:t>IP</a:t>
            </a:r>
            <a:r>
              <a:rPr lang="zh-CN" altLang="zh-CN" dirty="0"/>
              <a:t>地址。</a:t>
            </a:r>
          </a:p>
          <a:p>
            <a:pPr marL="0" indent="0">
              <a:buNone/>
            </a:pPr>
            <a:endParaRPr lang="zh-CN" altLang="en-US" dirty="0"/>
          </a:p>
        </p:txBody>
      </p:sp>
      <p:pic>
        <p:nvPicPr>
          <p:cNvPr id="51202"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2996952"/>
            <a:ext cx="2914984" cy="342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656048"/>
            <a:ext cx="3168352" cy="363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3763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5</a:t>
            </a:r>
            <a:r>
              <a:rPr lang="zh-CN" altLang="zh-CN" dirty="0">
                <a:effectLst/>
              </a:rPr>
              <a:t>．</a:t>
            </a:r>
            <a:r>
              <a:rPr lang="en-US" altLang="zh-CN" dirty="0">
                <a:effectLst/>
              </a:rPr>
              <a:t>Ping</a:t>
            </a:r>
            <a:r>
              <a:rPr lang="zh-CN" altLang="zh-CN" dirty="0">
                <a:effectLst/>
              </a:rPr>
              <a:t>命令</a:t>
            </a:r>
            <a:endParaRPr lang="zh-CN" altLang="en-US" dirty="0"/>
          </a:p>
        </p:txBody>
      </p:sp>
      <p:sp>
        <p:nvSpPr>
          <p:cNvPr id="3" name="内容占位符 2"/>
          <p:cNvSpPr>
            <a:spLocks noGrp="1"/>
          </p:cNvSpPr>
          <p:nvPr>
            <p:ph idx="1"/>
          </p:nvPr>
        </p:nvSpPr>
        <p:spPr/>
        <p:txBody>
          <a:bodyPr/>
          <a:lstStyle/>
          <a:p>
            <a:pPr marL="0" indent="0">
              <a:buNone/>
            </a:pPr>
            <a:r>
              <a:rPr lang="en-US" altLang="zh-CN" dirty="0"/>
              <a:t>Ping</a:t>
            </a:r>
            <a:r>
              <a:rPr lang="zh-CN" altLang="zh-CN" dirty="0"/>
              <a:t>命令用于检测本机到目的</a:t>
            </a:r>
            <a:r>
              <a:rPr lang="en-US" altLang="zh-CN" dirty="0"/>
              <a:t>IP</a:t>
            </a:r>
            <a:r>
              <a:rPr lang="zh-CN" altLang="zh-CN" dirty="0"/>
              <a:t>主机之间的网络是否连通，以及主机之间的连接速率</a:t>
            </a:r>
            <a:r>
              <a:rPr lang="zh-CN" altLang="zh-CN" dirty="0" smtClean="0"/>
              <a:t>。</a:t>
            </a:r>
            <a:endParaRPr lang="en-US" altLang="zh-CN" dirty="0" smtClean="0"/>
          </a:p>
          <a:p>
            <a:pPr marL="0" indent="0">
              <a:buNone/>
            </a:pPr>
            <a:r>
              <a:rPr lang="en-US" altLang="zh-CN" dirty="0"/>
              <a:t>Ping</a:t>
            </a:r>
            <a:r>
              <a:rPr lang="zh-CN" altLang="zh-CN" dirty="0"/>
              <a:t>目的主机</a:t>
            </a:r>
            <a:r>
              <a:rPr lang="en-US" altLang="zh-CN" dirty="0"/>
              <a:t>IP</a:t>
            </a:r>
            <a:r>
              <a:rPr lang="zh-CN" altLang="zh-CN" dirty="0"/>
              <a:t>地址</a:t>
            </a:r>
            <a:r>
              <a:rPr lang="en-US" altLang="zh-CN" dirty="0"/>
              <a:t>  </a:t>
            </a:r>
            <a:r>
              <a:rPr lang="zh-CN" altLang="zh-CN" dirty="0"/>
              <a:t>或</a:t>
            </a:r>
            <a:r>
              <a:rPr lang="en-US" altLang="zh-CN" dirty="0"/>
              <a:t>  </a:t>
            </a:r>
            <a:r>
              <a:rPr lang="zh-CN" altLang="zh-CN" dirty="0" smtClean="0"/>
              <a:t>域名</a:t>
            </a:r>
            <a:endParaRPr lang="en-US" altLang="zh-CN" dirty="0" smtClean="0"/>
          </a:p>
          <a:p>
            <a:pPr marL="0" indent="0">
              <a:buNone/>
            </a:pPr>
            <a:r>
              <a:rPr lang="en-US" altLang="zh-CN" dirty="0"/>
              <a:t>Ping</a:t>
            </a:r>
            <a:r>
              <a:rPr lang="zh-CN" altLang="zh-CN" dirty="0"/>
              <a:t>命令向目的主机发送</a:t>
            </a:r>
            <a:r>
              <a:rPr lang="en-US" altLang="zh-CN" dirty="0"/>
              <a:t>32</a:t>
            </a:r>
            <a:r>
              <a:rPr lang="zh-CN" altLang="zh-CN" dirty="0"/>
              <a:t>字节消息，并计算目的主机的响应时间。</a:t>
            </a:r>
          </a:p>
          <a:p>
            <a:pPr marL="0" indent="0">
              <a:buNone/>
            </a:pPr>
            <a:endParaRPr lang="zh-CN" altLang="en-US" dirty="0"/>
          </a:p>
        </p:txBody>
      </p:sp>
    </p:spTree>
    <p:extLst>
      <p:ext uri="{BB962C8B-B14F-4D97-AF65-F5344CB8AC3E}">
        <p14:creationId xmlns:p14="http://schemas.microsoft.com/office/powerpoint/2010/main" val="3910479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Ping</a:t>
            </a:r>
            <a:r>
              <a:rPr lang="zh-CN" altLang="zh-CN" dirty="0">
                <a:effectLst/>
              </a:rPr>
              <a:t>命令</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6.4</a:t>
            </a:r>
            <a:r>
              <a:rPr lang="zh-CN" altLang="zh-CN" dirty="0"/>
              <a:t>】 使用</a:t>
            </a:r>
            <a:r>
              <a:rPr lang="en-US" altLang="zh-CN" dirty="0"/>
              <a:t>Ping</a:t>
            </a:r>
            <a:r>
              <a:rPr lang="zh-CN" altLang="zh-CN" dirty="0"/>
              <a:t>命令，测试本计算机的网络连接的</a:t>
            </a:r>
            <a:r>
              <a:rPr lang="en-US" altLang="zh-CN" dirty="0"/>
              <a:t>TCP/IP</a:t>
            </a:r>
            <a:r>
              <a:rPr lang="zh-CN" altLang="zh-CN" dirty="0"/>
              <a:t>配置是否正常。</a:t>
            </a:r>
          </a:p>
          <a:p>
            <a:pPr marL="0" indent="0">
              <a:buNone/>
            </a:pPr>
            <a:endParaRPr lang="zh-CN" altLang="en-US" dirty="0"/>
          </a:p>
        </p:txBody>
      </p:sp>
      <p:pic>
        <p:nvPicPr>
          <p:cNvPr id="50178"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3212976"/>
            <a:ext cx="6934178" cy="312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649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6.2  </a:t>
            </a:r>
            <a:r>
              <a:rPr lang="zh-CN" altLang="zh-CN" dirty="0">
                <a:effectLst/>
              </a:rPr>
              <a:t>网络分类</a:t>
            </a:r>
            <a:endParaRPr lang="zh-CN" altLang="en-US" dirty="0"/>
          </a:p>
        </p:txBody>
      </p:sp>
      <p:sp>
        <p:nvSpPr>
          <p:cNvPr id="3" name="内容占位符 2"/>
          <p:cNvSpPr>
            <a:spLocks noGrp="1"/>
          </p:cNvSpPr>
          <p:nvPr>
            <p:ph idx="1"/>
          </p:nvPr>
        </p:nvSpPr>
        <p:spPr/>
        <p:txBody>
          <a:bodyPr/>
          <a:lstStyle/>
          <a:p>
            <a:pPr marL="0" indent="0">
              <a:buNone/>
            </a:pPr>
            <a:r>
              <a:rPr lang="zh-CN" altLang="zh-CN" dirty="0"/>
              <a:t>以网络的地理范围进行分类，包括局域网、城域网和</a:t>
            </a:r>
            <a:r>
              <a:rPr lang="zh-CN" altLang="zh-CN" dirty="0" smtClean="0"/>
              <a:t>广域网</a:t>
            </a:r>
            <a:endParaRPr lang="en-US" altLang="zh-CN" dirty="0" smtClean="0"/>
          </a:p>
        </p:txBody>
      </p:sp>
    </p:spTree>
    <p:extLst>
      <p:ext uri="{BB962C8B-B14F-4D97-AF65-F5344CB8AC3E}">
        <p14:creationId xmlns:p14="http://schemas.microsoft.com/office/powerpoint/2010/main" val="2665848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6.7.2  IPv6</a:t>
            </a:r>
            <a:endParaRPr lang="zh-CN" altLang="en-US" dirty="0"/>
          </a:p>
        </p:txBody>
      </p:sp>
      <p:sp>
        <p:nvSpPr>
          <p:cNvPr id="3" name="内容占位符 2"/>
          <p:cNvSpPr>
            <a:spLocks noGrp="1"/>
          </p:cNvSpPr>
          <p:nvPr>
            <p:ph idx="1"/>
          </p:nvPr>
        </p:nvSpPr>
        <p:spPr/>
        <p:txBody>
          <a:bodyPr/>
          <a:lstStyle/>
          <a:p>
            <a:pPr marL="0" indent="0">
              <a:buNone/>
            </a:pPr>
            <a:r>
              <a:rPr lang="en-US" altLang="zh-CN" dirty="0"/>
              <a:t>Internet</a:t>
            </a:r>
            <a:r>
              <a:rPr lang="zh-CN" altLang="zh-CN" dirty="0"/>
              <a:t>在</a:t>
            </a:r>
            <a:r>
              <a:rPr lang="en-US" altLang="zh-CN" dirty="0"/>
              <a:t>IPv4</a:t>
            </a:r>
            <a:r>
              <a:rPr lang="zh-CN" altLang="zh-CN" dirty="0"/>
              <a:t>的基础上运行，</a:t>
            </a:r>
            <a:r>
              <a:rPr lang="en-US" altLang="zh-CN" dirty="0"/>
              <a:t>IP</a:t>
            </a:r>
            <a:r>
              <a:rPr lang="zh-CN" altLang="zh-CN" dirty="0"/>
              <a:t>地址的长度为</a:t>
            </a:r>
            <a:r>
              <a:rPr lang="en-US" altLang="zh-CN" dirty="0"/>
              <a:t>32</a:t>
            </a:r>
            <a:r>
              <a:rPr lang="zh-CN" altLang="zh-CN" dirty="0"/>
              <a:t>位，总共能提供</a:t>
            </a:r>
            <a:r>
              <a:rPr lang="en-US" altLang="zh-CN" dirty="0"/>
              <a:t>43</a:t>
            </a:r>
            <a:r>
              <a:rPr lang="zh-CN" altLang="zh-CN" dirty="0"/>
              <a:t>亿多个地址。但是随着</a:t>
            </a:r>
            <a:r>
              <a:rPr lang="en-US" altLang="zh-CN" dirty="0"/>
              <a:t>Internet</a:t>
            </a:r>
            <a:r>
              <a:rPr lang="zh-CN" altLang="zh-CN" dirty="0"/>
              <a:t>应用的迅猛增长，</a:t>
            </a:r>
            <a:r>
              <a:rPr lang="en-US" altLang="zh-CN" dirty="0"/>
              <a:t>IP</a:t>
            </a:r>
            <a:r>
              <a:rPr lang="zh-CN" altLang="zh-CN" dirty="0"/>
              <a:t>地址逐渐耗尽，成为稀缺资源。</a:t>
            </a:r>
          </a:p>
          <a:p>
            <a:pPr marL="0" indent="0">
              <a:buNone/>
            </a:pPr>
            <a:r>
              <a:rPr lang="en-US" altLang="zh-CN" dirty="0"/>
              <a:t>IPv6</a:t>
            </a:r>
            <a:r>
              <a:rPr lang="zh-CN" altLang="zh-CN" dirty="0"/>
              <a:t>是下一个版本的</a:t>
            </a:r>
            <a:r>
              <a:rPr lang="en-US" altLang="zh-CN" dirty="0"/>
              <a:t>Internet</a:t>
            </a:r>
            <a:r>
              <a:rPr lang="zh-CN" altLang="zh-CN" dirty="0"/>
              <a:t>协议，它采用</a:t>
            </a:r>
            <a:r>
              <a:rPr lang="en-US" altLang="zh-CN" dirty="0"/>
              <a:t>128</a:t>
            </a:r>
            <a:r>
              <a:rPr lang="zh-CN" altLang="zh-CN" dirty="0"/>
              <a:t>位地址长度，几乎可以不受限制地提供</a:t>
            </a:r>
            <a:r>
              <a:rPr lang="en-US" altLang="zh-CN" dirty="0"/>
              <a:t>IP</a:t>
            </a:r>
            <a:r>
              <a:rPr lang="zh-CN" altLang="zh-CN" dirty="0" smtClean="0"/>
              <a:t>地址</a:t>
            </a:r>
            <a:r>
              <a:rPr lang="zh-CN" altLang="en-US" dirty="0" smtClean="0"/>
              <a:t>。</a:t>
            </a:r>
            <a:endParaRPr lang="en-US" altLang="zh-CN" dirty="0" smtClean="0"/>
          </a:p>
          <a:p>
            <a:pPr marL="0" indent="0">
              <a:buNone/>
            </a:pPr>
            <a:r>
              <a:rPr lang="en-US" altLang="zh-CN" dirty="0"/>
              <a:t>IPv6</a:t>
            </a:r>
            <a:r>
              <a:rPr lang="zh-CN" altLang="zh-CN" dirty="0"/>
              <a:t>还采用分级地址模式、高效的</a:t>
            </a:r>
            <a:r>
              <a:rPr lang="en-US" altLang="zh-CN" dirty="0"/>
              <a:t>IP</a:t>
            </a:r>
            <a:r>
              <a:rPr lang="zh-CN" altLang="zh-CN" dirty="0"/>
              <a:t>报头、服务质量、主机地址自动配置、认证和加密等许多新技术。</a:t>
            </a:r>
          </a:p>
          <a:p>
            <a:pPr marL="0" indent="0">
              <a:buNone/>
            </a:pPr>
            <a:endParaRPr lang="zh-CN" altLang="en-US" dirty="0"/>
          </a:p>
        </p:txBody>
      </p:sp>
    </p:spTree>
    <p:extLst>
      <p:ext uri="{BB962C8B-B14F-4D97-AF65-F5344CB8AC3E}">
        <p14:creationId xmlns:p14="http://schemas.microsoft.com/office/powerpoint/2010/main" val="14156371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6.7.3  </a:t>
            </a:r>
            <a:r>
              <a:rPr lang="zh-CN" altLang="zh-CN" dirty="0">
                <a:effectLst/>
              </a:rPr>
              <a:t>端口</a:t>
            </a:r>
            <a:r>
              <a:rPr lang="zh-CN" altLang="zh-CN" dirty="0" smtClean="0">
                <a:effectLst/>
              </a:rPr>
              <a:t>号</a:t>
            </a:r>
            <a:endParaRPr lang="zh-CN" altLang="en-US" dirty="0"/>
          </a:p>
        </p:txBody>
      </p:sp>
      <p:sp>
        <p:nvSpPr>
          <p:cNvPr id="3" name="内容占位符 2"/>
          <p:cNvSpPr>
            <a:spLocks noGrp="1"/>
          </p:cNvSpPr>
          <p:nvPr>
            <p:ph idx="1"/>
          </p:nvPr>
        </p:nvSpPr>
        <p:spPr/>
        <p:txBody>
          <a:bodyPr/>
          <a:lstStyle/>
          <a:p>
            <a:pPr marL="0" indent="0">
              <a:buNone/>
            </a:pPr>
            <a:r>
              <a:rPr lang="zh-CN" altLang="zh-CN" dirty="0"/>
              <a:t>一台拥有</a:t>
            </a:r>
            <a:r>
              <a:rPr lang="en-US" altLang="zh-CN" dirty="0"/>
              <a:t>IP</a:t>
            </a:r>
            <a:r>
              <a:rPr lang="zh-CN" altLang="zh-CN" dirty="0"/>
              <a:t>地址的主机可以提供许多</a:t>
            </a:r>
            <a:r>
              <a:rPr lang="zh-CN" altLang="zh-CN" dirty="0" smtClean="0"/>
              <a:t>服务</a:t>
            </a:r>
            <a:r>
              <a:rPr lang="zh-CN" altLang="en-US" dirty="0" smtClean="0"/>
              <a:t>，</a:t>
            </a:r>
            <a:r>
              <a:rPr lang="zh-CN" altLang="zh-CN" dirty="0"/>
              <a:t>服务通过同一个</a:t>
            </a:r>
            <a:r>
              <a:rPr lang="en-US" altLang="zh-CN" dirty="0"/>
              <a:t>IP</a:t>
            </a:r>
            <a:r>
              <a:rPr lang="zh-CN" altLang="zh-CN" dirty="0"/>
              <a:t>地址来</a:t>
            </a:r>
            <a:r>
              <a:rPr lang="zh-CN" altLang="zh-CN" dirty="0" smtClean="0"/>
              <a:t>实现</a:t>
            </a:r>
            <a:r>
              <a:rPr lang="zh-CN" altLang="en-US" dirty="0" smtClean="0"/>
              <a:t>。</a:t>
            </a:r>
            <a:endParaRPr lang="en-US" altLang="zh-CN" dirty="0" smtClean="0"/>
          </a:p>
          <a:p>
            <a:pPr marL="0" indent="0">
              <a:buNone/>
            </a:pPr>
            <a:r>
              <a:rPr lang="zh-CN" altLang="zh-CN" dirty="0"/>
              <a:t>通过“</a:t>
            </a:r>
            <a:r>
              <a:rPr lang="en-US" altLang="zh-CN" dirty="0"/>
              <a:t>IP</a:t>
            </a:r>
            <a:r>
              <a:rPr lang="zh-CN" altLang="zh-CN" dirty="0"/>
              <a:t>地址</a:t>
            </a:r>
            <a:r>
              <a:rPr lang="en-US" altLang="zh-CN" dirty="0"/>
              <a:t>+</a:t>
            </a:r>
            <a:r>
              <a:rPr lang="zh-CN" altLang="zh-CN" dirty="0"/>
              <a:t>端口号”来区分不同</a:t>
            </a:r>
            <a:r>
              <a:rPr lang="zh-CN" altLang="zh-CN" dirty="0" smtClean="0"/>
              <a:t>服务</a:t>
            </a:r>
            <a:r>
              <a:rPr lang="zh-CN" altLang="en-US" dirty="0" smtClean="0"/>
              <a:t>，</a:t>
            </a:r>
            <a:r>
              <a:rPr lang="en-US" altLang="zh-CN" dirty="0" smtClean="0"/>
              <a:t>TCP/IP</a:t>
            </a:r>
            <a:r>
              <a:rPr lang="zh-CN" altLang="zh-CN" dirty="0"/>
              <a:t>协议的服务端口号的范围是从</a:t>
            </a:r>
            <a:r>
              <a:rPr lang="en-US" altLang="zh-CN" dirty="0"/>
              <a:t>0</a:t>
            </a:r>
            <a:r>
              <a:rPr lang="zh-CN" altLang="zh-CN" dirty="0"/>
              <a:t>到</a:t>
            </a:r>
            <a:r>
              <a:rPr lang="en-US" altLang="zh-CN" dirty="0"/>
              <a:t>65 535</a:t>
            </a:r>
            <a:r>
              <a:rPr lang="zh-CN" altLang="zh-CN" dirty="0" smtClean="0"/>
              <a:t>。</a:t>
            </a:r>
            <a:endParaRPr lang="en-US" altLang="zh-CN" dirty="0" smtClean="0"/>
          </a:p>
          <a:p>
            <a:pPr marL="0" indent="0">
              <a:buNone/>
            </a:pPr>
            <a:endParaRPr lang="zh-CN" altLang="zh-CN" dirty="0"/>
          </a:p>
          <a:p>
            <a:pPr marL="0" indent="0">
              <a:buNone/>
            </a:pPr>
            <a:endParaRPr lang="zh-CN" altLang="en-US" dirty="0"/>
          </a:p>
        </p:txBody>
      </p:sp>
    </p:spTree>
    <p:extLst>
      <p:ext uri="{BB962C8B-B14F-4D97-AF65-F5344CB8AC3E}">
        <p14:creationId xmlns:p14="http://schemas.microsoft.com/office/powerpoint/2010/main" val="816309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端口号</a:t>
            </a:r>
            <a:endParaRPr lang="zh-CN" altLang="en-US" dirty="0"/>
          </a:p>
        </p:txBody>
      </p:sp>
      <p:sp>
        <p:nvSpPr>
          <p:cNvPr id="3" name="内容占位符 2"/>
          <p:cNvSpPr>
            <a:spLocks noGrp="1"/>
          </p:cNvSpPr>
          <p:nvPr>
            <p:ph idx="1"/>
          </p:nvPr>
        </p:nvSpPr>
        <p:spPr/>
        <p:txBody>
          <a:bodyPr/>
          <a:lstStyle/>
          <a:p>
            <a:pPr marL="0" indent="0">
              <a:buNone/>
            </a:pPr>
            <a:r>
              <a:rPr lang="en-US" altLang="zh-CN" dirty="0"/>
              <a:t>TCP</a:t>
            </a:r>
            <a:r>
              <a:rPr lang="zh-CN" altLang="zh-CN" dirty="0"/>
              <a:t>通过检验、序列号、确认应答、重发控制、连接管理以及窗口控制等机制实现可靠的有连接传输</a:t>
            </a:r>
            <a:r>
              <a:rPr lang="zh-CN" altLang="zh-CN" dirty="0" smtClean="0"/>
              <a:t>。</a:t>
            </a:r>
            <a:endParaRPr lang="en-US" altLang="zh-CN" dirty="0" smtClean="0"/>
          </a:p>
          <a:p>
            <a:pPr marL="0" indent="0">
              <a:buNone/>
            </a:pPr>
            <a:r>
              <a:rPr lang="en-US" altLang="zh-CN" dirty="0" smtClean="0"/>
              <a:t>UDP</a:t>
            </a:r>
            <a:r>
              <a:rPr lang="zh-CN" altLang="zh-CN" dirty="0"/>
              <a:t>不提供复杂的控制机制，利用</a:t>
            </a:r>
            <a:r>
              <a:rPr lang="en-US" altLang="zh-CN" dirty="0"/>
              <a:t>IP</a:t>
            </a:r>
            <a:r>
              <a:rPr lang="zh-CN" altLang="zh-CN" dirty="0"/>
              <a:t>提供面向无连接的通信服务，常被用于让广播和细节控制交给应用的通信传输。</a:t>
            </a:r>
            <a:endParaRPr lang="zh-CN" altLang="en-US" dirty="0"/>
          </a:p>
        </p:txBody>
      </p:sp>
    </p:spTree>
    <p:extLst>
      <p:ext uri="{BB962C8B-B14F-4D97-AF65-F5344CB8AC3E}">
        <p14:creationId xmlns:p14="http://schemas.microsoft.com/office/powerpoint/2010/main" val="1883809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端口号</a:t>
            </a:r>
          </a:p>
        </p:txBody>
      </p:sp>
      <p:sp>
        <p:nvSpPr>
          <p:cNvPr id="3" name="内容占位符 2"/>
          <p:cNvSpPr>
            <a:spLocks noGrp="1"/>
          </p:cNvSpPr>
          <p:nvPr>
            <p:ph idx="1"/>
          </p:nvPr>
        </p:nvSpPr>
        <p:spPr/>
        <p:txBody>
          <a:bodyPr/>
          <a:lstStyle/>
          <a:p>
            <a:pPr marL="0" indent="0">
              <a:buNone/>
            </a:pPr>
            <a:r>
              <a:rPr lang="zh-CN" altLang="en-US" sz="2000" dirty="0" smtClean="0"/>
              <a:t>端口号举例：</a:t>
            </a:r>
            <a:endParaRPr lang="en-US" altLang="zh-CN" sz="2000" dirty="0" smtClean="0"/>
          </a:p>
          <a:p>
            <a:pPr marL="0" indent="0">
              <a:buNone/>
            </a:pPr>
            <a:r>
              <a:rPr lang="zh-CN" altLang="zh-CN" sz="2000" dirty="0" smtClean="0"/>
              <a:t>（</a:t>
            </a:r>
            <a:r>
              <a:rPr lang="en-US" altLang="zh-CN" sz="2000" dirty="0"/>
              <a:t>1</a:t>
            </a:r>
            <a:r>
              <a:rPr lang="zh-CN" altLang="zh-CN" sz="2000" dirty="0"/>
              <a:t>）</a:t>
            </a:r>
            <a:r>
              <a:rPr lang="en-US" altLang="zh-CN" sz="2000" dirty="0"/>
              <a:t>80</a:t>
            </a:r>
            <a:r>
              <a:rPr lang="zh-CN" altLang="zh-CN" sz="2000" dirty="0"/>
              <a:t>：</a:t>
            </a:r>
            <a:r>
              <a:rPr lang="en-US" altLang="zh-CN" sz="2000" dirty="0"/>
              <a:t>HTTP</a:t>
            </a:r>
            <a:r>
              <a:rPr lang="zh-CN" altLang="zh-CN" sz="2000" dirty="0"/>
              <a:t>（超文本传输协议）网页服务端口（</a:t>
            </a:r>
            <a:r>
              <a:rPr lang="en-US" altLang="zh-CN" sz="2000" dirty="0"/>
              <a:t>TCP</a:t>
            </a:r>
            <a:r>
              <a:rPr lang="zh-CN" altLang="zh-CN" sz="2000" dirty="0"/>
              <a:t>）。</a:t>
            </a:r>
          </a:p>
          <a:p>
            <a:pPr marL="0" indent="0">
              <a:buNone/>
            </a:pPr>
            <a:r>
              <a:rPr lang="zh-CN" altLang="zh-CN" sz="2000" dirty="0"/>
              <a:t>（</a:t>
            </a:r>
            <a:r>
              <a:rPr lang="en-US" altLang="zh-CN" sz="2000" dirty="0"/>
              <a:t>2</a:t>
            </a:r>
            <a:r>
              <a:rPr lang="zh-CN" altLang="zh-CN" sz="2000" dirty="0"/>
              <a:t>）</a:t>
            </a:r>
            <a:r>
              <a:rPr lang="en-US" altLang="zh-CN" sz="2000" dirty="0"/>
              <a:t>20</a:t>
            </a:r>
            <a:r>
              <a:rPr lang="zh-CN" altLang="zh-CN" sz="2000" dirty="0"/>
              <a:t>、</a:t>
            </a:r>
            <a:r>
              <a:rPr lang="en-US" altLang="zh-CN" sz="2000" dirty="0"/>
              <a:t>21</a:t>
            </a:r>
            <a:r>
              <a:rPr lang="zh-CN" altLang="zh-CN" sz="2000" dirty="0"/>
              <a:t>：</a:t>
            </a:r>
            <a:r>
              <a:rPr lang="en-US" altLang="zh-CN" sz="2000" dirty="0"/>
              <a:t>FTP</a:t>
            </a:r>
            <a:r>
              <a:rPr lang="zh-CN" altLang="zh-CN" sz="2000" dirty="0"/>
              <a:t>（文件传输协议）服务端口（</a:t>
            </a:r>
            <a:r>
              <a:rPr lang="en-US" altLang="zh-CN" sz="2000" dirty="0"/>
              <a:t>TCP</a:t>
            </a:r>
            <a:r>
              <a:rPr lang="zh-CN" altLang="zh-CN" sz="2000" dirty="0"/>
              <a:t>）。</a:t>
            </a:r>
          </a:p>
          <a:p>
            <a:pPr marL="0" indent="0">
              <a:buNone/>
            </a:pPr>
            <a:r>
              <a:rPr lang="zh-CN" altLang="zh-CN" sz="2000" dirty="0"/>
              <a:t>（</a:t>
            </a:r>
            <a:r>
              <a:rPr lang="en-US" altLang="zh-CN" sz="2000" dirty="0"/>
              <a:t>3</a:t>
            </a:r>
            <a:r>
              <a:rPr lang="zh-CN" altLang="zh-CN" sz="2000" dirty="0"/>
              <a:t>）</a:t>
            </a:r>
            <a:r>
              <a:rPr lang="en-US" altLang="zh-CN" sz="2000" dirty="0"/>
              <a:t>23</a:t>
            </a:r>
            <a:r>
              <a:rPr lang="zh-CN" altLang="zh-CN" sz="2000" dirty="0"/>
              <a:t>：</a:t>
            </a:r>
            <a:r>
              <a:rPr lang="en-US" altLang="zh-CN" sz="2000" dirty="0"/>
              <a:t>Telnet</a:t>
            </a:r>
            <a:r>
              <a:rPr lang="zh-CN" altLang="zh-CN" sz="2000" dirty="0"/>
              <a:t>（远程登录协议）服务的端口（</a:t>
            </a:r>
            <a:r>
              <a:rPr lang="en-US" altLang="zh-CN" sz="2000" dirty="0"/>
              <a:t>TCP</a:t>
            </a:r>
            <a:r>
              <a:rPr lang="zh-CN" altLang="zh-CN" sz="2000" dirty="0"/>
              <a:t>）。</a:t>
            </a:r>
          </a:p>
          <a:p>
            <a:pPr marL="0" indent="0">
              <a:buNone/>
            </a:pPr>
            <a:r>
              <a:rPr lang="zh-CN" altLang="zh-CN" sz="2000" dirty="0"/>
              <a:t>（</a:t>
            </a:r>
            <a:r>
              <a:rPr lang="en-US" altLang="zh-CN" sz="2000" dirty="0"/>
              <a:t>4</a:t>
            </a:r>
            <a:r>
              <a:rPr lang="zh-CN" altLang="zh-CN" sz="2000" dirty="0"/>
              <a:t>）</a:t>
            </a:r>
            <a:r>
              <a:rPr lang="en-US" altLang="zh-CN" sz="2000" dirty="0"/>
              <a:t>25</a:t>
            </a:r>
            <a:r>
              <a:rPr lang="zh-CN" altLang="zh-CN" sz="2000" dirty="0"/>
              <a:t>：</a:t>
            </a:r>
            <a:r>
              <a:rPr lang="en-US" altLang="zh-CN" sz="2000" dirty="0"/>
              <a:t>SMTP</a:t>
            </a:r>
            <a:r>
              <a:rPr lang="zh-CN" altLang="zh-CN" sz="2000" dirty="0"/>
              <a:t>（简单邮件传输协议）服务的端口（</a:t>
            </a:r>
            <a:r>
              <a:rPr lang="en-US" altLang="zh-CN" sz="2000" dirty="0"/>
              <a:t>TCP</a:t>
            </a:r>
            <a:r>
              <a:rPr lang="zh-CN" altLang="zh-CN" sz="2000" dirty="0"/>
              <a:t>）。</a:t>
            </a:r>
          </a:p>
          <a:p>
            <a:pPr marL="0" indent="0">
              <a:buNone/>
            </a:pPr>
            <a:r>
              <a:rPr lang="zh-CN" altLang="zh-CN" sz="2000" dirty="0"/>
              <a:t>（</a:t>
            </a:r>
            <a:r>
              <a:rPr lang="en-US" altLang="zh-CN" sz="2000" dirty="0"/>
              <a:t>5</a:t>
            </a:r>
            <a:r>
              <a:rPr lang="zh-CN" altLang="zh-CN" sz="2000" dirty="0"/>
              <a:t>）</a:t>
            </a:r>
            <a:r>
              <a:rPr lang="en-US" altLang="zh-CN" sz="2000" dirty="0"/>
              <a:t>135</a:t>
            </a:r>
            <a:r>
              <a:rPr lang="zh-CN" altLang="zh-CN" sz="2000" dirty="0"/>
              <a:t>：</a:t>
            </a:r>
            <a:r>
              <a:rPr lang="en-US" altLang="zh-CN" sz="2000" dirty="0"/>
              <a:t>RPC</a:t>
            </a:r>
            <a:r>
              <a:rPr lang="zh-CN" altLang="zh-CN" sz="2000" dirty="0"/>
              <a:t>（远程过程调用）服务端口（</a:t>
            </a:r>
            <a:r>
              <a:rPr lang="en-US" altLang="zh-CN" sz="2000" dirty="0"/>
              <a:t>TCP</a:t>
            </a:r>
            <a:r>
              <a:rPr lang="zh-CN" altLang="zh-CN" sz="2000" dirty="0"/>
              <a:t>）。</a:t>
            </a:r>
          </a:p>
          <a:p>
            <a:pPr marL="0" indent="0">
              <a:buNone/>
            </a:pPr>
            <a:r>
              <a:rPr lang="zh-CN" altLang="zh-CN" sz="2000" dirty="0"/>
              <a:t>（</a:t>
            </a:r>
            <a:r>
              <a:rPr lang="en-US" altLang="zh-CN" sz="2000" dirty="0"/>
              <a:t>6</a:t>
            </a:r>
            <a:r>
              <a:rPr lang="zh-CN" altLang="zh-CN" sz="2000" dirty="0"/>
              <a:t>）</a:t>
            </a:r>
            <a:r>
              <a:rPr lang="en-US" altLang="zh-CN" sz="2000" dirty="0"/>
              <a:t>4000</a:t>
            </a:r>
            <a:r>
              <a:rPr lang="zh-CN" altLang="zh-CN" sz="2000" dirty="0"/>
              <a:t>：</a:t>
            </a:r>
            <a:r>
              <a:rPr lang="en-US" altLang="zh-CN" sz="2000" dirty="0"/>
              <a:t>QQ</a:t>
            </a:r>
            <a:r>
              <a:rPr lang="zh-CN" altLang="zh-CN" sz="2000" dirty="0"/>
              <a:t>端口（</a:t>
            </a:r>
            <a:r>
              <a:rPr lang="en-US" altLang="zh-CN" sz="2000" dirty="0"/>
              <a:t>UDP</a:t>
            </a:r>
            <a:r>
              <a:rPr lang="zh-CN" altLang="zh-CN" sz="2000" dirty="0"/>
              <a:t>）。</a:t>
            </a:r>
          </a:p>
          <a:p>
            <a:pPr marL="0" indent="0">
              <a:buNone/>
            </a:pPr>
            <a:endParaRPr lang="zh-CN" altLang="en-US" sz="2000" dirty="0"/>
          </a:p>
        </p:txBody>
      </p:sp>
    </p:spTree>
    <p:extLst>
      <p:ext uri="{BB962C8B-B14F-4D97-AF65-F5344CB8AC3E}">
        <p14:creationId xmlns:p14="http://schemas.microsoft.com/office/powerpoint/2010/main" val="872182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6.7.4  DNS</a:t>
            </a:r>
            <a:r>
              <a:rPr lang="zh-CN" altLang="zh-CN" dirty="0" smtClean="0">
                <a:effectLst/>
              </a:rPr>
              <a:t>域名</a:t>
            </a:r>
            <a:endParaRPr lang="zh-CN" altLang="en-US" dirty="0"/>
          </a:p>
        </p:txBody>
      </p:sp>
      <p:sp>
        <p:nvSpPr>
          <p:cNvPr id="3" name="内容占位符 2"/>
          <p:cNvSpPr>
            <a:spLocks noGrp="1"/>
          </p:cNvSpPr>
          <p:nvPr>
            <p:ph idx="1"/>
          </p:nvPr>
        </p:nvSpPr>
        <p:spPr/>
        <p:txBody>
          <a:bodyPr/>
          <a:lstStyle/>
          <a:p>
            <a:pPr marL="0" indent="0">
              <a:buNone/>
            </a:pPr>
            <a:r>
              <a:rPr lang="zh-CN" altLang="zh-CN" dirty="0"/>
              <a:t>域名采用层次型树状结构</a:t>
            </a:r>
            <a:r>
              <a:rPr lang="zh-CN" altLang="zh-CN" dirty="0" smtClean="0"/>
              <a:t>，域名分为多个层次，每个层次都管理其下级内容。一台主机</a:t>
            </a:r>
            <a:r>
              <a:rPr lang="zh-CN" altLang="zh-CN" dirty="0"/>
              <a:t>的域名，以圆点“</a:t>
            </a:r>
            <a:r>
              <a:rPr lang="en-US" altLang="zh-CN" dirty="0"/>
              <a:t>.</a:t>
            </a:r>
            <a:r>
              <a:rPr lang="zh-CN" altLang="zh-CN" dirty="0"/>
              <a:t>”分隔，从右到左域的范围逐渐缩小</a:t>
            </a:r>
            <a:r>
              <a:rPr lang="zh-CN" altLang="zh-CN" dirty="0" smtClean="0"/>
              <a:t>。</a:t>
            </a:r>
            <a:endParaRPr lang="en-US" altLang="zh-CN" dirty="0" smtClean="0"/>
          </a:p>
          <a:p>
            <a:pPr marL="0" indent="0">
              <a:buNone/>
            </a:pPr>
            <a:r>
              <a:rPr lang="zh-CN" altLang="zh-CN" dirty="0"/>
              <a:t>例如：</a:t>
            </a:r>
          </a:p>
          <a:p>
            <a:pPr marL="0" indent="0">
              <a:buNone/>
            </a:pPr>
            <a:r>
              <a:rPr lang="en-US" altLang="zh-CN" dirty="0" smtClean="0">
                <a:hlinkClick r:id="rId3"/>
              </a:rPr>
              <a:t>www.tust.edu.cn</a:t>
            </a:r>
            <a:endParaRPr lang="en-US" altLang="zh-CN" dirty="0" smtClean="0"/>
          </a:p>
          <a:p>
            <a:pPr marL="0" indent="0">
              <a:buNone/>
            </a:pPr>
            <a:r>
              <a:rPr lang="en-US" altLang="zh-CN" dirty="0"/>
              <a:t>www.cctv.com</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787442289"/>
              </p:ext>
            </p:extLst>
          </p:nvPr>
        </p:nvGraphicFramePr>
        <p:xfrm>
          <a:off x="2771800" y="4149080"/>
          <a:ext cx="5463041" cy="2132831"/>
        </p:xfrm>
        <a:graphic>
          <a:graphicData uri="http://schemas.openxmlformats.org/presentationml/2006/ole">
            <mc:AlternateContent xmlns:mc="http://schemas.openxmlformats.org/markup-compatibility/2006">
              <mc:Choice xmlns:v="urn:schemas-microsoft-com:vml" Requires="v">
                <p:oleObj spid="_x0000_s52230" r:id="rId4" imgW="4169092" imgH="1626275" progId="Visio.Drawing.11">
                  <p:embed/>
                </p:oleObj>
              </mc:Choice>
              <mc:Fallback>
                <p:oleObj r:id="rId4" imgW="4169092" imgH="162627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4149080"/>
                        <a:ext cx="5463041" cy="2132831"/>
                      </a:xfrm>
                      <a:prstGeom prst="rect">
                        <a:avLst/>
                      </a:prstGeom>
                      <a:noFill/>
                    </p:spPr>
                  </p:pic>
                </p:oleObj>
              </mc:Fallback>
            </mc:AlternateContent>
          </a:graphicData>
        </a:graphic>
      </p:graphicFrame>
    </p:spTree>
    <p:extLst>
      <p:ext uri="{BB962C8B-B14F-4D97-AF65-F5344CB8AC3E}">
        <p14:creationId xmlns:p14="http://schemas.microsoft.com/office/powerpoint/2010/main" val="1461260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2</a:t>
            </a:r>
            <a:r>
              <a:rPr lang="zh-CN" altLang="zh-CN" dirty="0">
                <a:effectLst/>
              </a:rPr>
              <a:t>．域名的</a:t>
            </a:r>
            <a:r>
              <a:rPr lang="zh-CN" altLang="zh-CN" dirty="0" smtClean="0">
                <a:effectLst/>
              </a:rPr>
              <a:t>解析</a:t>
            </a:r>
            <a:endParaRPr lang="zh-CN" altLang="en-US" dirty="0"/>
          </a:p>
        </p:txBody>
      </p:sp>
      <p:sp>
        <p:nvSpPr>
          <p:cNvPr id="3" name="内容占位符 2"/>
          <p:cNvSpPr>
            <a:spLocks noGrp="1"/>
          </p:cNvSpPr>
          <p:nvPr>
            <p:ph idx="1"/>
          </p:nvPr>
        </p:nvSpPr>
        <p:spPr/>
        <p:txBody>
          <a:bodyPr/>
          <a:lstStyle/>
          <a:p>
            <a:pPr marL="0" indent="0">
              <a:buNone/>
            </a:pPr>
            <a:r>
              <a:rPr lang="zh-CN" altLang="zh-CN" dirty="0"/>
              <a:t>一个域名指向一个</a:t>
            </a:r>
            <a:r>
              <a:rPr lang="en-US" altLang="zh-CN" dirty="0"/>
              <a:t>IP</a:t>
            </a:r>
            <a:r>
              <a:rPr lang="zh-CN" altLang="zh-CN" dirty="0"/>
              <a:t>地址，域名系统（</a:t>
            </a:r>
            <a:r>
              <a:rPr lang="en-US" altLang="zh-CN" dirty="0"/>
              <a:t>DNS</a:t>
            </a:r>
            <a:r>
              <a:rPr lang="zh-CN" altLang="zh-CN" dirty="0"/>
              <a:t>）负责管理域名与</a:t>
            </a:r>
            <a:r>
              <a:rPr lang="en-US" altLang="zh-CN" dirty="0"/>
              <a:t>IP</a:t>
            </a:r>
            <a:r>
              <a:rPr lang="zh-CN" altLang="zh-CN" dirty="0"/>
              <a:t>地址的对应关系。</a:t>
            </a:r>
            <a:endParaRPr lang="zh-CN" altLang="en-US" dirty="0"/>
          </a:p>
        </p:txBody>
      </p:sp>
      <p:pic>
        <p:nvPicPr>
          <p:cNvPr id="53250" name="图片 92" descr="说明: 4-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3661991"/>
            <a:ext cx="7056784" cy="264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974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域名</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6.6</a:t>
            </a:r>
            <a:r>
              <a:rPr lang="zh-CN" altLang="zh-CN" dirty="0"/>
              <a:t>】 使用</a:t>
            </a:r>
            <a:r>
              <a:rPr lang="en-US" altLang="zh-CN" dirty="0"/>
              <a:t>Ping</a:t>
            </a:r>
            <a:r>
              <a:rPr lang="zh-CN" altLang="zh-CN" dirty="0"/>
              <a:t>命令，测试域名</a:t>
            </a:r>
            <a:r>
              <a:rPr lang="en-US" altLang="zh-CN" dirty="0"/>
              <a:t>www.cctv.com</a:t>
            </a:r>
            <a:r>
              <a:rPr lang="zh-CN" altLang="zh-CN" dirty="0"/>
              <a:t>对应的</a:t>
            </a:r>
            <a:r>
              <a:rPr lang="en-US" altLang="zh-CN" dirty="0"/>
              <a:t>IP</a:t>
            </a:r>
            <a:r>
              <a:rPr lang="zh-CN" altLang="zh-CN" dirty="0"/>
              <a:t>地址。</a:t>
            </a:r>
            <a:endParaRPr lang="zh-CN" altLang="en-US" dirty="0"/>
          </a:p>
        </p:txBody>
      </p:sp>
      <p:pic>
        <p:nvPicPr>
          <p:cNvPr id="54274"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3212976"/>
            <a:ext cx="7094196" cy="31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88743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6.7.5  </a:t>
            </a:r>
            <a:r>
              <a:rPr lang="zh-CN" altLang="zh-CN" dirty="0">
                <a:effectLst/>
              </a:rPr>
              <a:t>网络查错</a:t>
            </a:r>
            <a:endParaRPr lang="zh-CN" altLang="en-US" dirty="0"/>
          </a:p>
        </p:txBody>
      </p:sp>
      <p:sp>
        <p:nvSpPr>
          <p:cNvPr id="3" name="内容占位符 2"/>
          <p:cNvSpPr>
            <a:spLocks noGrp="1"/>
          </p:cNvSpPr>
          <p:nvPr>
            <p:ph idx="1"/>
          </p:nvPr>
        </p:nvSpPr>
        <p:spPr/>
        <p:txBody>
          <a:bodyPr/>
          <a:lstStyle/>
          <a:p>
            <a:pPr marL="0" indent="0">
              <a:buNone/>
            </a:pPr>
            <a:r>
              <a:rPr lang="zh-CN" altLang="zh-CN" dirty="0"/>
              <a:t>当计算机不能正常访问</a:t>
            </a:r>
            <a:r>
              <a:rPr lang="en-US" altLang="zh-CN" dirty="0"/>
              <a:t>Internet</a:t>
            </a:r>
            <a:r>
              <a:rPr lang="zh-CN" altLang="zh-CN" dirty="0"/>
              <a:t>时，原因可能是计算机的</a:t>
            </a:r>
            <a:r>
              <a:rPr lang="en-US" altLang="zh-CN" dirty="0"/>
              <a:t>TCP/IP</a:t>
            </a:r>
            <a:r>
              <a:rPr lang="zh-CN" altLang="zh-CN" dirty="0"/>
              <a:t>协议栈出错、网卡出错、网络连接被禁用、防火墙设置、物理线路问题、</a:t>
            </a:r>
            <a:r>
              <a:rPr lang="en-US" altLang="zh-CN" dirty="0"/>
              <a:t>DNS</a:t>
            </a:r>
            <a:r>
              <a:rPr lang="zh-CN" altLang="zh-CN" dirty="0"/>
              <a:t>服务器地址出错等。</a:t>
            </a:r>
          </a:p>
          <a:p>
            <a:pPr marL="0" indent="0">
              <a:buNone/>
            </a:pPr>
            <a:endParaRPr lang="zh-CN" altLang="en-US" dirty="0"/>
          </a:p>
        </p:txBody>
      </p:sp>
    </p:spTree>
    <p:extLst>
      <p:ext uri="{BB962C8B-B14F-4D97-AF65-F5344CB8AC3E}">
        <p14:creationId xmlns:p14="http://schemas.microsoft.com/office/powerpoint/2010/main" val="1421648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网络查错</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6.7</a:t>
            </a:r>
            <a:r>
              <a:rPr lang="zh-CN" altLang="zh-CN" dirty="0"/>
              <a:t>】 计算机不能正常访问</a:t>
            </a:r>
            <a:r>
              <a:rPr lang="en-US" altLang="zh-CN" dirty="0"/>
              <a:t>Internet</a:t>
            </a:r>
            <a:r>
              <a:rPr lang="zh-CN" altLang="zh-CN" dirty="0"/>
              <a:t>时，如何进行查错</a:t>
            </a:r>
            <a:r>
              <a:rPr lang="zh-CN" altLang="zh-CN" dirty="0" smtClean="0"/>
              <a:t>。</a:t>
            </a:r>
            <a:endParaRPr lang="en-US" altLang="zh-CN" dirty="0" smtClean="0"/>
          </a:p>
          <a:p>
            <a:pPr marL="0" indent="0">
              <a:buNone/>
            </a:pPr>
            <a:r>
              <a:rPr lang="zh-CN" altLang="zh-CN" dirty="0"/>
              <a:t>（</a:t>
            </a:r>
            <a:r>
              <a:rPr lang="en-US" altLang="zh-CN" dirty="0"/>
              <a:t>1</a:t>
            </a:r>
            <a:r>
              <a:rPr lang="zh-CN" altLang="zh-CN" dirty="0"/>
              <a:t>）使用命令尝试连接本地回环地址，命令为“</a:t>
            </a:r>
            <a:r>
              <a:rPr lang="en-US" altLang="zh-CN" dirty="0"/>
              <a:t>Ping 127.0.0.1</a:t>
            </a:r>
            <a:r>
              <a:rPr lang="en-US" altLang="zh-CN" dirty="0" smtClean="0"/>
              <a:t>”</a:t>
            </a:r>
          </a:p>
          <a:p>
            <a:pPr marL="0" indent="0">
              <a:buNone/>
            </a:pPr>
            <a:r>
              <a:rPr lang="zh-CN" altLang="zh-CN" dirty="0"/>
              <a:t>（</a:t>
            </a:r>
            <a:r>
              <a:rPr lang="en-US" altLang="zh-CN" dirty="0"/>
              <a:t>2</a:t>
            </a:r>
            <a:r>
              <a:rPr lang="zh-CN" altLang="zh-CN" dirty="0"/>
              <a:t>）使用命令尝试连接局域网中的其他计算机的</a:t>
            </a:r>
            <a:r>
              <a:rPr lang="en-US" altLang="zh-CN" dirty="0"/>
              <a:t>IP</a:t>
            </a:r>
            <a:r>
              <a:rPr lang="zh-CN" altLang="zh-CN" dirty="0" smtClean="0"/>
              <a:t>地址</a:t>
            </a:r>
            <a:endParaRPr lang="en-US" altLang="zh-CN" dirty="0" smtClean="0"/>
          </a:p>
          <a:p>
            <a:pPr marL="0" indent="0">
              <a:buNone/>
            </a:pPr>
            <a:r>
              <a:rPr lang="zh-CN" altLang="zh-CN" dirty="0"/>
              <a:t>（</a:t>
            </a:r>
            <a:r>
              <a:rPr lang="en-US" altLang="zh-CN" dirty="0"/>
              <a:t>3</a:t>
            </a:r>
            <a:r>
              <a:rPr lang="zh-CN" altLang="zh-CN" dirty="0"/>
              <a:t>）检查本计算机的防火墙设置</a:t>
            </a:r>
            <a:r>
              <a:rPr lang="zh-CN" altLang="zh-CN" dirty="0" smtClean="0"/>
              <a:t>。</a:t>
            </a:r>
            <a:endParaRPr lang="en-US" altLang="zh-CN" dirty="0" smtClean="0"/>
          </a:p>
          <a:p>
            <a:pPr marL="0" indent="0">
              <a:buNone/>
            </a:pPr>
            <a:r>
              <a:rPr lang="zh-CN" altLang="zh-CN" dirty="0"/>
              <a:t>（</a:t>
            </a:r>
            <a:r>
              <a:rPr lang="en-US" altLang="zh-CN" dirty="0"/>
              <a:t>4</a:t>
            </a:r>
            <a:r>
              <a:rPr lang="zh-CN" altLang="zh-CN" dirty="0"/>
              <a:t>）</a:t>
            </a:r>
            <a:r>
              <a:rPr lang="en-US" altLang="zh-CN" dirty="0" err="1"/>
              <a:t>Ipconfig</a:t>
            </a:r>
            <a:r>
              <a:rPr lang="en-US" altLang="zh-CN" dirty="0"/>
              <a:t> /all</a:t>
            </a:r>
            <a:r>
              <a:rPr lang="zh-CN" altLang="zh-CN" dirty="0"/>
              <a:t>命令，用于查看本计算机的网络的配置</a:t>
            </a:r>
            <a:r>
              <a:rPr lang="zh-CN" altLang="zh-CN" dirty="0" smtClean="0"/>
              <a:t>信息</a:t>
            </a:r>
            <a:endParaRPr lang="en-US" altLang="zh-CN" dirty="0" smtClean="0"/>
          </a:p>
          <a:p>
            <a:pPr marL="0" indent="0">
              <a:buNone/>
            </a:pPr>
            <a:r>
              <a:rPr lang="zh-CN" altLang="zh-CN" dirty="0"/>
              <a:t>（</a:t>
            </a:r>
            <a:r>
              <a:rPr lang="en-US" altLang="zh-CN" dirty="0"/>
              <a:t>5</a:t>
            </a:r>
            <a:r>
              <a:rPr lang="zh-CN" altLang="zh-CN" dirty="0"/>
              <a:t>）使用命令尝试连接默认网关（</a:t>
            </a:r>
            <a:r>
              <a:rPr lang="en-US" altLang="zh-CN" dirty="0" err="1"/>
              <a:t>Defualt</a:t>
            </a:r>
            <a:r>
              <a:rPr lang="en-US" altLang="zh-CN" dirty="0"/>
              <a:t> Gateway</a:t>
            </a:r>
            <a:r>
              <a:rPr lang="zh-CN" altLang="zh-CN" dirty="0"/>
              <a:t>），如命令“</a:t>
            </a:r>
            <a:r>
              <a:rPr lang="en-US" altLang="zh-CN" dirty="0"/>
              <a:t>Ping 192.168.1.1”</a:t>
            </a:r>
            <a:endParaRPr lang="zh-CN" altLang="en-US" dirty="0"/>
          </a:p>
        </p:txBody>
      </p:sp>
    </p:spTree>
    <p:extLst>
      <p:ext uri="{BB962C8B-B14F-4D97-AF65-F5344CB8AC3E}">
        <p14:creationId xmlns:p14="http://schemas.microsoft.com/office/powerpoint/2010/main" val="5877367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网络查错</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6</a:t>
            </a:r>
            <a:r>
              <a:rPr lang="zh-CN" altLang="zh-CN" dirty="0"/>
              <a:t>）使用命令尝试连接域名服务器（</a:t>
            </a:r>
            <a:r>
              <a:rPr lang="en-US" altLang="zh-CN" dirty="0"/>
              <a:t>DNS Servers</a:t>
            </a:r>
            <a:r>
              <a:rPr lang="zh-CN" altLang="zh-CN" dirty="0" smtClean="0"/>
              <a:t>），</a:t>
            </a:r>
            <a:endParaRPr lang="en-US" altLang="zh-CN" dirty="0" smtClean="0"/>
          </a:p>
          <a:p>
            <a:pPr marL="0" indent="0">
              <a:buNone/>
            </a:pPr>
            <a:r>
              <a:rPr lang="zh-CN" altLang="zh-CN" dirty="0"/>
              <a:t>（</a:t>
            </a:r>
            <a:r>
              <a:rPr lang="en-US" altLang="zh-CN" dirty="0"/>
              <a:t>7</a:t>
            </a:r>
            <a:r>
              <a:rPr lang="zh-CN" altLang="zh-CN" dirty="0"/>
              <a:t>）当不能访问远程网站时，还可能是因为路由器设置了</a:t>
            </a:r>
            <a:r>
              <a:rPr lang="en-US" altLang="zh-CN" dirty="0"/>
              <a:t>IP</a:t>
            </a:r>
            <a:r>
              <a:rPr lang="zh-CN" altLang="zh-CN" dirty="0"/>
              <a:t>地址过滤、域名过滤等，需要进行相应设置。</a:t>
            </a:r>
          </a:p>
          <a:p>
            <a:pPr marL="0" indent="0">
              <a:buNone/>
            </a:pPr>
            <a:endParaRPr lang="zh-CN" altLang="en-US" dirty="0"/>
          </a:p>
        </p:txBody>
      </p:sp>
    </p:spTree>
    <p:extLst>
      <p:ext uri="{BB962C8B-B14F-4D97-AF65-F5344CB8AC3E}">
        <p14:creationId xmlns:p14="http://schemas.microsoft.com/office/powerpoint/2010/main" val="313526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从网络地理范围划分</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1</a:t>
            </a:r>
            <a:r>
              <a:rPr lang="zh-CN" altLang="zh-CN" dirty="0" smtClean="0"/>
              <a:t>．局域网</a:t>
            </a:r>
            <a:r>
              <a:rPr lang="zh-CN" altLang="zh-CN" dirty="0"/>
              <a:t>（</a:t>
            </a:r>
            <a:r>
              <a:rPr lang="en-US" altLang="zh-CN" dirty="0"/>
              <a:t>Local Area Network</a:t>
            </a:r>
            <a:r>
              <a:rPr lang="zh-CN" altLang="zh-CN" dirty="0"/>
              <a:t>，</a:t>
            </a:r>
            <a:r>
              <a:rPr lang="en-US" altLang="zh-CN" dirty="0"/>
              <a:t>LAN</a:t>
            </a:r>
            <a:r>
              <a:rPr lang="zh-CN" altLang="zh-CN" dirty="0"/>
              <a:t>）一般是指在方圆几千米范围内连接计算机系统组成的计算机网络</a:t>
            </a:r>
            <a:endParaRPr lang="en-US" altLang="zh-CN" dirty="0"/>
          </a:p>
          <a:p>
            <a:pPr marL="0" indent="0">
              <a:buNone/>
            </a:pPr>
            <a:r>
              <a:rPr lang="zh-CN" altLang="zh-CN" dirty="0"/>
              <a:t>如一间宿舍、一个办公室、一栋建筑、一所学校等。</a:t>
            </a:r>
            <a:endParaRPr lang="zh-CN" altLang="en-US" dirty="0"/>
          </a:p>
        </p:txBody>
      </p:sp>
    </p:spTree>
    <p:extLst>
      <p:ext uri="{BB962C8B-B14F-4D97-AF65-F5344CB8AC3E}">
        <p14:creationId xmlns:p14="http://schemas.microsoft.com/office/powerpoint/2010/main" val="34763645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6.8  </a:t>
            </a:r>
            <a:r>
              <a:rPr lang="zh-CN" altLang="zh-CN" dirty="0">
                <a:effectLst/>
              </a:rPr>
              <a:t>局域网接入</a:t>
            </a:r>
            <a:r>
              <a:rPr lang="en-US" altLang="zh-CN" dirty="0" smtClean="0">
                <a:effectLst/>
              </a:rPr>
              <a:t>Internet</a:t>
            </a:r>
            <a:endParaRPr lang="zh-CN" altLang="en-US" dirty="0"/>
          </a:p>
        </p:txBody>
      </p:sp>
      <p:sp>
        <p:nvSpPr>
          <p:cNvPr id="3" name="内容占位符 2"/>
          <p:cNvSpPr>
            <a:spLocks noGrp="1"/>
          </p:cNvSpPr>
          <p:nvPr>
            <p:ph idx="1"/>
          </p:nvPr>
        </p:nvSpPr>
        <p:spPr/>
        <p:txBody>
          <a:bodyPr/>
          <a:lstStyle/>
          <a:p>
            <a:pPr marL="0" indent="0">
              <a:buNone/>
            </a:pPr>
            <a:r>
              <a:rPr lang="zh-CN" altLang="zh-CN" dirty="0"/>
              <a:t>【例</a:t>
            </a:r>
            <a:r>
              <a:rPr lang="en-US" altLang="zh-CN" dirty="0"/>
              <a:t>6.8</a:t>
            </a:r>
            <a:r>
              <a:rPr lang="zh-CN" altLang="zh-CN" dirty="0"/>
              <a:t>】 组建一个通过无线路由器连接</a:t>
            </a:r>
            <a:r>
              <a:rPr lang="en-US" altLang="zh-CN" dirty="0"/>
              <a:t>3</a:t>
            </a:r>
            <a:r>
              <a:rPr lang="zh-CN" altLang="zh-CN" dirty="0"/>
              <a:t>台台式计算机、多台笔记本电脑和手机的办公室网络。该网络通过宽带访问互联网，台式计算机采用双绞线连接，笔记本电脑、手机可以采用无线网</a:t>
            </a:r>
            <a:r>
              <a:rPr lang="zh-CN" altLang="zh-CN" dirty="0" smtClean="0"/>
              <a:t>连接。</a:t>
            </a:r>
            <a:endParaRPr lang="zh-CN" altLang="zh-CN" dirty="0"/>
          </a:p>
          <a:p>
            <a:pPr marL="0" indent="0">
              <a:buNone/>
            </a:pPr>
            <a:endParaRPr lang="en-US" altLang="zh-CN" dirty="0" smtClean="0"/>
          </a:p>
          <a:p>
            <a:pPr marL="0" indent="0">
              <a:buNone/>
            </a:pPr>
            <a:endParaRPr lang="zh-CN" altLang="en-US" dirty="0"/>
          </a:p>
        </p:txBody>
      </p:sp>
      <p:pic>
        <p:nvPicPr>
          <p:cNvPr id="55298" name="Picture 2" descr="wps15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3717032"/>
            <a:ext cx="3987257"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945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选购硬件</a:t>
            </a:r>
            <a:r>
              <a:rPr lang="zh-CN" altLang="zh-CN" dirty="0" smtClean="0"/>
              <a:t>设备</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．选购硬件设备</a:t>
            </a:r>
          </a:p>
          <a:p>
            <a:pPr marL="0" indent="0">
              <a:buNone/>
            </a:pPr>
            <a:r>
              <a:rPr lang="zh-CN" altLang="zh-CN" dirty="0"/>
              <a:t>（</a:t>
            </a:r>
            <a:r>
              <a:rPr lang="en-US" altLang="zh-CN" dirty="0"/>
              <a:t>1</a:t>
            </a:r>
            <a:r>
              <a:rPr lang="zh-CN" altLang="zh-CN" dirty="0"/>
              <a:t>）无线</a:t>
            </a:r>
            <a:r>
              <a:rPr lang="zh-CN" altLang="zh-CN" dirty="0" smtClean="0"/>
              <a:t>路由器</a:t>
            </a:r>
            <a:endParaRPr lang="en-US" altLang="zh-CN" dirty="0" smtClean="0"/>
          </a:p>
          <a:p>
            <a:pPr marL="0" indent="0">
              <a:buNone/>
            </a:pPr>
            <a:r>
              <a:rPr lang="zh-CN" altLang="zh-CN" dirty="0"/>
              <a:t>（</a:t>
            </a:r>
            <a:r>
              <a:rPr lang="en-US" altLang="zh-CN" dirty="0"/>
              <a:t>2</a:t>
            </a:r>
            <a:r>
              <a:rPr lang="zh-CN" altLang="zh-CN" dirty="0"/>
              <a:t>）</a:t>
            </a:r>
            <a:r>
              <a:rPr lang="en-US" altLang="zh-CN" dirty="0"/>
              <a:t>100Mbit/s</a:t>
            </a:r>
            <a:r>
              <a:rPr lang="zh-CN" altLang="zh-CN" dirty="0"/>
              <a:t>双绞线</a:t>
            </a:r>
            <a:r>
              <a:rPr lang="en-US" altLang="zh-CN" dirty="0"/>
              <a:t>3</a:t>
            </a:r>
            <a:r>
              <a:rPr lang="zh-CN" altLang="zh-CN" dirty="0"/>
              <a:t>根，将路由器与台式计算机和</a:t>
            </a:r>
            <a:r>
              <a:rPr lang="en-US" altLang="zh-CN" dirty="0"/>
              <a:t>Internet</a:t>
            </a:r>
            <a:r>
              <a:rPr lang="zh-CN" altLang="zh-CN" dirty="0"/>
              <a:t>接口连接。</a:t>
            </a:r>
          </a:p>
          <a:p>
            <a:pPr marL="0" indent="0">
              <a:buNone/>
            </a:pPr>
            <a:endParaRPr lang="zh-CN" altLang="en-US" dirty="0"/>
          </a:p>
        </p:txBody>
      </p:sp>
    </p:spTree>
    <p:extLst>
      <p:ext uri="{BB962C8B-B14F-4D97-AF65-F5344CB8AC3E}">
        <p14:creationId xmlns:p14="http://schemas.microsoft.com/office/powerpoint/2010/main" val="3327846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无线路由器的</a:t>
            </a:r>
            <a:r>
              <a:rPr lang="zh-CN" altLang="zh-CN" dirty="0" smtClean="0"/>
              <a:t>设置</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．无线路由器的设置</a:t>
            </a:r>
          </a:p>
          <a:p>
            <a:pPr marL="0" indent="0">
              <a:buNone/>
            </a:pPr>
            <a:r>
              <a:rPr lang="zh-CN" altLang="zh-CN" dirty="0"/>
              <a:t>无线</a:t>
            </a:r>
            <a:r>
              <a:rPr lang="zh-CN" altLang="zh-CN" dirty="0" smtClean="0"/>
              <a:t>路由器管理</a:t>
            </a:r>
            <a:r>
              <a:rPr lang="zh-CN" altLang="zh-CN" dirty="0"/>
              <a:t>界面的地址是</a:t>
            </a:r>
            <a:r>
              <a:rPr lang="en-US" altLang="zh-CN" u="sng" dirty="0">
                <a:hlinkClick r:id="rId2"/>
              </a:rPr>
              <a:t>http://192.168.1.1</a:t>
            </a:r>
            <a:endParaRPr lang="zh-CN" altLang="en-US" dirty="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725144"/>
            <a:ext cx="18573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501008"/>
            <a:ext cx="4439248" cy="2205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123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无线路由器的</a:t>
            </a:r>
            <a:r>
              <a:rPr lang="zh-CN" altLang="zh-CN" dirty="0" smtClean="0"/>
              <a:t>设置</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1</a:t>
            </a:r>
            <a:r>
              <a:rPr lang="zh-CN" altLang="zh-CN" dirty="0"/>
              <a:t>）设置互联网</a:t>
            </a:r>
            <a:r>
              <a:rPr lang="zh-CN" altLang="zh-CN" dirty="0" smtClean="0"/>
              <a:t>连接方式</a:t>
            </a:r>
            <a:endParaRPr lang="zh-CN" altLang="en-US" dirty="0"/>
          </a:p>
        </p:txBody>
      </p:sp>
      <p:pic>
        <p:nvPicPr>
          <p:cNvPr id="57346" name="Picture 2" descr="wps15E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996952"/>
            <a:ext cx="4449216" cy="14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3" descr="wps15E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869160"/>
            <a:ext cx="4538410" cy="150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606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无线路由器的设置</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2</a:t>
            </a:r>
            <a:r>
              <a:rPr lang="zh-CN" altLang="zh-CN" dirty="0"/>
              <a:t>）无线网络的基本设置</a:t>
            </a:r>
            <a:r>
              <a:rPr lang="zh-CN" altLang="zh-CN" dirty="0" smtClean="0"/>
              <a:t>。</a:t>
            </a:r>
            <a:endParaRPr lang="en-US" altLang="zh-CN" dirty="0" smtClean="0"/>
          </a:p>
          <a:p>
            <a:pPr marL="0" indent="0">
              <a:buNone/>
            </a:pPr>
            <a:r>
              <a:rPr lang="zh-CN" altLang="zh-CN" dirty="0"/>
              <a:t>（</a:t>
            </a:r>
            <a:r>
              <a:rPr lang="en-US" altLang="zh-CN" dirty="0"/>
              <a:t>3</a:t>
            </a:r>
            <a:r>
              <a:rPr lang="zh-CN" altLang="zh-CN" dirty="0"/>
              <a:t>）</a:t>
            </a:r>
            <a:r>
              <a:rPr lang="en-US" altLang="zh-CN" dirty="0"/>
              <a:t>MAC</a:t>
            </a:r>
            <a:r>
              <a:rPr lang="zh-CN" altLang="zh-CN" dirty="0"/>
              <a:t>地址</a:t>
            </a:r>
            <a:r>
              <a:rPr lang="zh-CN" altLang="zh-CN" dirty="0" smtClean="0"/>
              <a:t>过滤</a:t>
            </a:r>
            <a:endParaRPr lang="zh-CN" altLang="en-US" dirty="0"/>
          </a:p>
        </p:txBody>
      </p:sp>
      <p:pic>
        <p:nvPicPr>
          <p:cNvPr id="58370" name="Picture 2" descr="wps15E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8521" y="1916832"/>
            <a:ext cx="3726882" cy="193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descr="wps15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4124324"/>
            <a:ext cx="3823741" cy="21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1114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无线路由器的设置</a:t>
            </a:r>
            <a:endParaRPr lang="zh-CN" altLang="en-US" dirty="0"/>
          </a:p>
        </p:txBody>
      </p:sp>
      <p:sp>
        <p:nvSpPr>
          <p:cNvPr id="3" name="内容占位符 2"/>
          <p:cNvSpPr>
            <a:spLocks noGrp="1"/>
          </p:cNvSpPr>
          <p:nvPr>
            <p:ph idx="1"/>
          </p:nvPr>
        </p:nvSpPr>
        <p:spPr/>
        <p:txBody>
          <a:bodyPr/>
          <a:lstStyle/>
          <a:p>
            <a:pPr marL="0" indent="0">
              <a:buNone/>
            </a:pPr>
            <a:r>
              <a:rPr lang="zh-CN" altLang="zh-CN" dirty="0"/>
              <a:t>（</a:t>
            </a:r>
            <a:r>
              <a:rPr lang="en-US" altLang="zh-CN" dirty="0"/>
              <a:t>4</a:t>
            </a:r>
            <a:r>
              <a:rPr lang="zh-CN" altLang="zh-CN" dirty="0"/>
              <a:t>）</a:t>
            </a:r>
            <a:r>
              <a:rPr lang="en-US" altLang="zh-CN" dirty="0"/>
              <a:t>IP</a:t>
            </a:r>
            <a:r>
              <a:rPr lang="zh-CN" altLang="zh-CN" dirty="0"/>
              <a:t>地址过滤</a:t>
            </a:r>
            <a:r>
              <a:rPr lang="zh-CN" altLang="zh-CN" dirty="0" smtClean="0"/>
              <a:t>。</a:t>
            </a:r>
            <a:endParaRPr lang="en-US" altLang="zh-CN" dirty="0" smtClean="0"/>
          </a:p>
          <a:p>
            <a:pPr marL="0" indent="0">
              <a:buNone/>
            </a:pPr>
            <a:r>
              <a:rPr lang="zh-CN" altLang="zh-CN" dirty="0"/>
              <a:t>（</a:t>
            </a:r>
            <a:r>
              <a:rPr lang="en-US" altLang="zh-CN" dirty="0"/>
              <a:t>5</a:t>
            </a:r>
            <a:r>
              <a:rPr lang="zh-CN" altLang="zh-CN" dirty="0"/>
              <a:t>）域名过滤</a:t>
            </a:r>
            <a:r>
              <a:rPr lang="zh-CN" altLang="zh-CN" dirty="0" smtClean="0"/>
              <a:t>。</a:t>
            </a:r>
            <a:endParaRPr lang="zh-CN" altLang="en-US" dirty="0"/>
          </a:p>
        </p:txBody>
      </p:sp>
      <p:pic>
        <p:nvPicPr>
          <p:cNvPr id="59395" name="Picture 3" descr="wps15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060848"/>
            <a:ext cx="4752528" cy="206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4" descr="wps15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293095"/>
            <a:ext cx="4248472" cy="227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2894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6.9  WWW</a:t>
            </a:r>
            <a:r>
              <a:rPr lang="zh-CN" altLang="zh-CN" dirty="0" smtClean="0">
                <a:effectLst/>
              </a:rPr>
              <a:t>服务</a:t>
            </a:r>
            <a:endParaRPr lang="zh-CN" altLang="en-US" dirty="0"/>
          </a:p>
        </p:txBody>
      </p:sp>
      <p:sp>
        <p:nvSpPr>
          <p:cNvPr id="3" name="内容占位符 2"/>
          <p:cNvSpPr>
            <a:spLocks noGrp="1"/>
          </p:cNvSpPr>
          <p:nvPr>
            <p:ph idx="1"/>
          </p:nvPr>
        </p:nvSpPr>
        <p:spPr/>
        <p:txBody>
          <a:bodyPr/>
          <a:lstStyle/>
          <a:p>
            <a:r>
              <a:rPr lang="en-US" altLang="zh-CN" dirty="0"/>
              <a:t>World Wide Web</a:t>
            </a:r>
            <a:r>
              <a:rPr lang="zh-CN" altLang="zh-CN" dirty="0"/>
              <a:t>（</a:t>
            </a:r>
            <a:r>
              <a:rPr lang="en-US" altLang="zh-CN" dirty="0"/>
              <a:t>WWW</a:t>
            </a:r>
            <a:r>
              <a:rPr lang="zh-CN" altLang="zh-CN" dirty="0"/>
              <a:t>）也称万维网，是</a:t>
            </a:r>
            <a:r>
              <a:rPr lang="en-US" altLang="zh-CN" dirty="0"/>
              <a:t>Internet</a:t>
            </a:r>
            <a:r>
              <a:rPr lang="zh-CN" altLang="zh-CN" dirty="0"/>
              <a:t>的一种信息服务方式，它的工作基础是超文本传输协议（</a:t>
            </a:r>
            <a:r>
              <a:rPr lang="en-US" altLang="zh-CN" dirty="0"/>
              <a:t>Hypertext Transfer Protocol</a:t>
            </a:r>
            <a:r>
              <a:rPr lang="zh-CN" altLang="zh-CN" dirty="0"/>
              <a:t>，</a:t>
            </a:r>
            <a:r>
              <a:rPr lang="en-US" altLang="zh-CN" dirty="0"/>
              <a:t>HTTP</a:t>
            </a:r>
            <a:r>
              <a:rPr lang="zh-CN" altLang="zh-CN" dirty="0"/>
              <a:t>），通过客户机和服务器彼此发送消息的方式工作。</a:t>
            </a:r>
            <a:endParaRPr lang="zh-CN" altLang="en-US" dirty="0"/>
          </a:p>
        </p:txBody>
      </p:sp>
    </p:spTree>
    <p:extLst>
      <p:ext uri="{BB962C8B-B14F-4D97-AF65-F5344CB8AC3E}">
        <p14:creationId xmlns:p14="http://schemas.microsoft.com/office/powerpoint/2010/main" val="3536187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WWW</a:t>
            </a:r>
            <a:r>
              <a:rPr lang="zh-CN" altLang="zh-CN" dirty="0">
                <a:effectLst/>
              </a:rPr>
              <a:t>服务</a:t>
            </a:r>
            <a:endParaRPr lang="zh-CN" altLang="en-US" dirty="0"/>
          </a:p>
        </p:txBody>
      </p:sp>
      <p:sp>
        <p:nvSpPr>
          <p:cNvPr id="3" name="内容占位符 2"/>
          <p:cNvSpPr>
            <a:spLocks noGrp="1"/>
          </p:cNvSpPr>
          <p:nvPr>
            <p:ph idx="1"/>
          </p:nvPr>
        </p:nvSpPr>
        <p:spPr/>
        <p:txBody>
          <a:bodyPr/>
          <a:lstStyle/>
          <a:p>
            <a:pPr marL="0" indent="0">
              <a:buNone/>
            </a:pPr>
            <a:r>
              <a:rPr lang="zh-CN" altLang="zh-CN" dirty="0"/>
              <a:t>超文本标记语言</a:t>
            </a:r>
            <a:r>
              <a:rPr lang="en-US" altLang="zh-CN" dirty="0" smtClean="0"/>
              <a:t>HTML</a:t>
            </a:r>
          </a:p>
          <a:p>
            <a:pPr marL="0" indent="0">
              <a:buNone/>
            </a:pPr>
            <a:r>
              <a:rPr lang="zh-CN" altLang="zh-CN" dirty="0"/>
              <a:t>超文本文件是指在文本文件中加入图片、声音等多媒体信息，通过超级链接指向其他资源。在</a:t>
            </a:r>
            <a:r>
              <a:rPr lang="en-US" altLang="zh-CN" dirty="0"/>
              <a:t>Internet</a:t>
            </a:r>
            <a:r>
              <a:rPr lang="zh-CN" altLang="zh-CN" dirty="0"/>
              <a:t>中，</a:t>
            </a:r>
            <a:r>
              <a:rPr lang="en-US" altLang="zh-CN" dirty="0"/>
              <a:t>Web</a:t>
            </a:r>
            <a:r>
              <a:rPr lang="zh-CN" altLang="zh-CN" dirty="0"/>
              <a:t>页面就是超文本文件，可以通过超级链接在</a:t>
            </a:r>
            <a:r>
              <a:rPr lang="en-US" altLang="zh-CN" dirty="0"/>
              <a:t>Web</a:t>
            </a:r>
            <a:r>
              <a:rPr lang="zh-CN" altLang="zh-CN" dirty="0"/>
              <a:t>页之间切换。</a:t>
            </a:r>
          </a:p>
          <a:p>
            <a:pPr marL="0" indent="0">
              <a:buNone/>
            </a:pPr>
            <a:r>
              <a:rPr lang="en-US" altLang="zh-CN" dirty="0"/>
              <a:t>HTML</a:t>
            </a:r>
            <a:r>
              <a:rPr lang="zh-CN" altLang="zh-CN" dirty="0"/>
              <a:t>（</a:t>
            </a:r>
            <a:r>
              <a:rPr lang="en-US" altLang="zh-CN" dirty="0"/>
              <a:t>Hyper Text Markup Language</a:t>
            </a:r>
            <a:r>
              <a:rPr lang="zh-CN" altLang="zh-CN" dirty="0"/>
              <a:t>） 语言即超文本标记语言，它通过标记符号来标记要网页的各个部分，</a:t>
            </a:r>
            <a:endParaRPr lang="zh-CN" altLang="en-US" dirty="0"/>
          </a:p>
        </p:txBody>
      </p:sp>
    </p:spTree>
    <p:extLst>
      <p:ext uri="{BB962C8B-B14F-4D97-AF65-F5344CB8AC3E}">
        <p14:creationId xmlns:p14="http://schemas.microsoft.com/office/powerpoint/2010/main" val="3969306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endParaRPr lang="zh-CN" alt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01427"/>
            <a:ext cx="7272808" cy="380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6903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endParaRPr lang="zh-CN" altLang="en-US" dirty="0"/>
          </a:p>
        </p:txBody>
      </p:sp>
      <p:sp>
        <p:nvSpPr>
          <p:cNvPr id="4" name="矩形 3"/>
          <p:cNvSpPr/>
          <p:nvPr/>
        </p:nvSpPr>
        <p:spPr>
          <a:xfrm>
            <a:off x="539552" y="1729253"/>
            <a:ext cx="5544616" cy="4524315"/>
          </a:xfrm>
          <a:prstGeom prst="rect">
            <a:avLst/>
          </a:prstGeom>
        </p:spPr>
        <p:txBody>
          <a:bodyPr wrap="square">
            <a:spAutoFit/>
          </a:bodyPr>
          <a:lstStyle/>
          <a:p>
            <a:r>
              <a:rPr lang="zh-CN" altLang="zh-CN" sz="1800" dirty="0"/>
              <a:t>【例</a:t>
            </a:r>
            <a:r>
              <a:rPr lang="en-US" altLang="zh-CN" sz="1800" dirty="0"/>
              <a:t>6.9</a:t>
            </a:r>
            <a:r>
              <a:rPr lang="zh-CN" altLang="zh-CN" sz="1800" dirty="0"/>
              <a:t>】 使用文本编辑器将以下代码保存为</a:t>
            </a:r>
            <a:r>
              <a:rPr lang="en-US" altLang="zh-CN" sz="1800" dirty="0"/>
              <a:t>eg060x.htm</a:t>
            </a:r>
            <a:r>
              <a:rPr lang="zh-CN" altLang="zh-CN" sz="1800" dirty="0"/>
              <a:t>，显示结果如图</a:t>
            </a:r>
            <a:r>
              <a:rPr lang="en-US" altLang="zh-CN" sz="1800" dirty="0"/>
              <a:t>6-61</a:t>
            </a:r>
            <a:r>
              <a:rPr lang="zh-CN" altLang="zh-CN" sz="1800" dirty="0"/>
              <a:t>所示。</a:t>
            </a:r>
          </a:p>
          <a:p>
            <a:r>
              <a:rPr lang="en-US" altLang="zh-CN" sz="1800" dirty="0"/>
              <a:t>&lt;html&gt;</a:t>
            </a:r>
            <a:endParaRPr lang="zh-CN" altLang="zh-CN" sz="1800" dirty="0"/>
          </a:p>
          <a:p>
            <a:r>
              <a:rPr lang="en-US" altLang="zh-CN" sz="1800" dirty="0"/>
              <a:t>    &lt;head&gt;</a:t>
            </a:r>
            <a:endParaRPr lang="zh-CN" altLang="zh-CN" sz="1800" dirty="0"/>
          </a:p>
          <a:p>
            <a:r>
              <a:rPr lang="en-US" altLang="zh-CN" sz="1800" dirty="0"/>
              <a:t>          &lt;title&gt;</a:t>
            </a:r>
            <a:r>
              <a:rPr lang="zh-CN" altLang="zh-CN" sz="1800" dirty="0"/>
              <a:t>例子网页</a:t>
            </a:r>
            <a:r>
              <a:rPr lang="en-US" altLang="zh-CN" sz="1800" dirty="0"/>
              <a:t>&lt;/title&gt;</a:t>
            </a:r>
            <a:endParaRPr lang="zh-CN" altLang="zh-CN" sz="1800" dirty="0"/>
          </a:p>
          <a:p>
            <a:r>
              <a:rPr lang="en-US" altLang="zh-CN" sz="1800" dirty="0"/>
              <a:t>    &lt;/head&gt;</a:t>
            </a:r>
            <a:endParaRPr lang="zh-CN" altLang="zh-CN" sz="1800" dirty="0"/>
          </a:p>
          <a:p>
            <a:r>
              <a:rPr lang="en-US" altLang="zh-CN" sz="1800" dirty="0"/>
              <a:t>&lt;body&gt;</a:t>
            </a:r>
            <a:endParaRPr lang="zh-CN" altLang="zh-CN" sz="1800" dirty="0"/>
          </a:p>
          <a:p>
            <a:r>
              <a:rPr lang="en-US" altLang="zh-CN" sz="1800" dirty="0"/>
              <a:t>         &lt;h3&gt;</a:t>
            </a:r>
            <a:r>
              <a:rPr lang="zh-CN" altLang="zh-CN" sz="1800" dirty="0"/>
              <a:t>第一个网页</a:t>
            </a:r>
            <a:r>
              <a:rPr lang="en-US" altLang="zh-CN" sz="1800" dirty="0"/>
              <a:t>&lt;/h2&gt;</a:t>
            </a:r>
            <a:endParaRPr lang="zh-CN" altLang="zh-CN" sz="1800" dirty="0"/>
          </a:p>
          <a:p>
            <a:r>
              <a:rPr lang="en-US" altLang="zh-CN" sz="1800" dirty="0"/>
              <a:t>         &lt;</a:t>
            </a:r>
            <a:r>
              <a:rPr lang="en-US" altLang="zh-CN" sz="1800" dirty="0" err="1"/>
              <a:t>hr</a:t>
            </a:r>
            <a:r>
              <a:rPr lang="en-US" altLang="zh-CN" sz="1800" dirty="0"/>
              <a:t>&gt;</a:t>
            </a:r>
            <a:endParaRPr lang="zh-CN" altLang="zh-CN" sz="1800" dirty="0"/>
          </a:p>
          <a:p>
            <a:r>
              <a:rPr lang="en-US" altLang="zh-CN" sz="1800" dirty="0"/>
              <a:t>         &lt;p&gt;&lt;font face="</a:t>
            </a:r>
            <a:r>
              <a:rPr lang="zh-CN" altLang="zh-CN" sz="1800" dirty="0"/>
              <a:t>楷体</a:t>
            </a:r>
            <a:r>
              <a:rPr lang="en-US" altLang="zh-CN" sz="1800" dirty="0"/>
              <a:t>_GB2312" size=4 color="red"&gt;</a:t>
            </a:r>
            <a:r>
              <a:rPr lang="zh-CN" altLang="zh-CN" sz="1800" dirty="0"/>
              <a:t>第一个例子</a:t>
            </a:r>
            <a:r>
              <a:rPr lang="en-US" altLang="zh-CN" sz="1800" dirty="0"/>
              <a:t>&lt;/font&gt;&lt;/p&gt;</a:t>
            </a:r>
            <a:endParaRPr lang="zh-CN" altLang="zh-CN" sz="1800" dirty="0"/>
          </a:p>
          <a:p>
            <a:r>
              <a:rPr lang="en-US" altLang="zh-CN" sz="1800" dirty="0"/>
              <a:t>   	&lt;table border="1" width="100%"&gt;</a:t>
            </a:r>
            <a:endParaRPr lang="zh-CN" altLang="zh-CN" sz="1800" dirty="0"/>
          </a:p>
          <a:p>
            <a:r>
              <a:rPr lang="en-US" altLang="zh-CN" sz="1800" dirty="0"/>
              <a:t>	  &lt;</a:t>
            </a:r>
            <a:r>
              <a:rPr lang="en-US" altLang="zh-CN" sz="1800" dirty="0" err="1"/>
              <a:t>tr</a:t>
            </a:r>
            <a:r>
              <a:rPr lang="en-US" altLang="zh-CN" sz="1800" dirty="0"/>
              <a:t>&gt;</a:t>
            </a:r>
            <a:endParaRPr lang="zh-CN" altLang="zh-CN" sz="1800" dirty="0"/>
          </a:p>
          <a:p>
            <a:r>
              <a:rPr lang="en-US" altLang="zh-CN" sz="1800" dirty="0"/>
              <a:t>	    &lt;td&gt;</a:t>
            </a:r>
            <a:r>
              <a:rPr lang="zh-CN" altLang="zh-CN" sz="1800" dirty="0"/>
              <a:t>链接</a:t>
            </a:r>
            <a:r>
              <a:rPr lang="en-US" altLang="zh-CN" sz="1800" dirty="0"/>
              <a:t>&lt;/td&gt;&lt;td&gt;</a:t>
            </a:r>
            <a:r>
              <a:rPr lang="zh-CN" altLang="zh-CN" sz="1800" dirty="0"/>
              <a:t>内容</a:t>
            </a:r>
            <a:r>
              <a:rPr lang="en-US" altLang="zh-CN" sz="1800" dirty="0"/>
              <a:t>&lt;/td&gt;</a:t>
            </a:r>
            <a:endParaRPr lang="zh-CN" altLang="zh-CN" sz="1800" dirty="0"/>
          </a:p>
          <a:p>
            <a:r>
              <a:rPr lang="en-US" altLang="zh-CN" sz="1800" dirty="0"/>
              <a:t>	  &lt;/</a:t>
            </a:r>
            <a:r>
              <a:rPr lang="en-US" altLang="zh-CN" sz="1800" dirty="0" err="1"/>
              <a:t>tr</a:t>
            </a:r>
            <a:r>
              <a:rPr lang="en-US" altLang="zh-CN" sz="1800" dirty="0"/>
              <a:t>&gt;</a:t>
            </a:r>
            <a:endParaRPr lang="zh-CN" altLang="zh-CN" sz="1800" dirty="0"/>
          </a:p>
          <a:p>
            <a:r>
              <a:rPr lang="en-US" altLang="zh-CN" sz="1800" dirty="0"/>
              <a:t>	</a:t>
            </a:r>
            <a:endParaRPr lang="zh-CN" altLang="zh-CN" sz="18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8394" y="3573016"/>
            <a:ext cx="3265192" cy="232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87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从网络地理范围划分</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a:t>
            </a:r>
            <a:r>
              <a:rPr lang="zh-CN" altLang="zh-CN" dirty="0" smtClean="0"/>
              <a:t>城域网</a:t>
            </a:r>
            <a:endParaRPr lang="en-US" altLang="zh-CN" dirty="0" smtClean="0"/>
          </a:p>
          <a:p>
            <a:pPr marL="0" indent="0">
              <a:buNone/>
            </a:pPr>
            <a:r>
              <a:rPr lang="zh-CN" altLang="zh-CN" dirty="0"/>
              <a:t>城域网（</a:t>
            </a:r>
            <a:r>
              <a:rPr lang="en-US" altLang="zh-CN" dirty="0"/>
              <a:t>Metropolitan Area Network</a:t>
            </a:r>
            <a:r>
              <a:rPr lang="zh-CN" altLang="zh-CN" dirty="0"/>
              <a:t>，</a:t>
            </a:r>
            <a:r>
              <a:rPr lang="en-US" altLang="zh-CN" dirty="0"/>
              <a:t>MAN</a:t>
            </a:r>
            <a:r>
              <a:rPr lang="zh-CN" altLang="zh-CN" dirty="0"/>
              <a:t>）是在一个方圆</a:t>
            </a:r>
            <a:r>
              <a:rPr lang="en-US" altLang="zh-CN" dirty="0"/>
              <a:t>5</a:t>
            </a:r>
            <a:r>
              <a:rPr lang="zh-CN" altLang="zh-CN" dirty="0"/>
              <a:t>千米～</a:t>
            </a:r>
            <a:r>
              <a:rPr lang="en-US" altLang="zh-CN" dirty="0"/>
              <a:t>50</a:t>
            </a:r>
            <a:r>
              <a:rPr lang="zh-CN" altLang="zh-CN" dirty="0"/>
              <a:t>千米的城市范围内建立的计算机通信网，网中传输时延较小，主要采用光纤传输，速率在</a:t>
            </a:r>
            <a:r>
              <a:rPr lang="en-US" altLang="zh-CN" dirty="0"/>
              <a:t>100Mbit/s</a:t>
            </a:r>
            <a:r>
              <a:rPr lang="zh-CN" altLang="zh-CN" dirty="0"/>
              <a:t>以上。</a:t>
            </a:r>
          </a:p>
          <a:p>
            <a:pPr marL="0" indent="0">
              <a:buNone/>
            </a:pP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632972938"/>
              </p:ext>
            </p:extLst>
          </p:nvPr>
        </p:nvGraphicFramePr>
        <p:xfrm>
          <a:off x="1691680" y="4626248"/>
          <a:ext cx="4608512" cy="1697186"/>
        </p:xfrm>
        <a:graphic>
          <a:graphicData uri="http://schemas.openxmlformats.org/presentationml/2006/ole">
            <mc:AlternateContent xmlns:mc="http://schemas.openxmlformats.org/markup-compatibility/2006">
              <mc:Choice xmlns:v="urn:schemas-microsoft-com:vml" Requires="v">
                <p:oleObj spid="_x0000_s14355" r:id="rId3" imgW="3360129" imgH="1235002" progId="Visio.Drawing.11">
                  <p:embed/>
                </p:oleObj>
              </mc:Choice>
              <mc:Fallback>
                <p:oleObj r:id="rId3" imgW="3360129" imgH="123500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4626248"/>
                        <a:ext cx="4608512" cy="1697186"/>
                      </a:xfrm>
                      <a:prstGeom prst="rect">
                        <a:avLst/>
                      </a:prstGeom>
                      <a:noFill/>
                    </p:spPr>
                  </p:pic>
                </p:oleObj>
              </mc:Fallback>
            </mc:AlternateContent>
          </a:graphicData>
        </a:graphic>
      </p:graphicFrame>
    </p:spTree>
    <p:extLst>
      <p:ext uri="{BB962C8B-B14F-4D97-AF65-F5344CB8AC3E}">
        <p14:creationId xmlns:p14="http://schemas.microsoft.com/office/powerpoint/2010/main" val="21210490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矩形 3"/>
          <p:cNvSpPr/>
          <p:nvPr/>
        </p:nvSpPr>
        <p:spPr>
          <a:xfrm>
            <a:off x="731676" y="2636912"/>
            <a:ext cx="4572000" cy="3416320"/>
          </a:xfrm>
          <a:prstGeom prst="rect">
            <a:avLst/>
          </a:prstGeom>
        </p:spPr>
        <p:txBody>
          <a:bodyPr>
            <a:spAutoFit/>
          </a:bodyPr>
          <a:lstStyle/>
          <a:p>
            <a:r>
              <a:rPr lang="en-US" altLang="zh-CN" sz="1800" dirty="0"/>
              <a:t> &lt;</a:t>
            </a:r>
            <a:r>
              <a:rPr lang="en-US" altLang="zh-CN" sz="1800" dirty="0" err="1"/>
              <a:t>tr</a:t>
            </a:r>
            <a:r>
              <a:rPr lang="en-US" altLang="zh-CN" sz="1800" dirty="0"/>
              <a:t>&gt;</a:t>
            </a:r>
            <a:endParaRPr lang="zh-CN" altLang="zh-CN" sz="1800" dirty="0"/>
          </a:p>
          <a:p>
            <a:r>
              <a:rPr lang="en-US" altLang="zh-CN" sz="1800" dirty="0"/>
              <a:t>	    &lt;td&gt;</a:t>
            </a:r>
            <a:r>
              <a:rPr lang="zh-CN" altLang="zh-CN" sz="1800" dirty="0"/>
              <a:t>文字</a:t>
            </a:r>
            <a:r>
              <a:rPr lang="en-US" altLang="zh-CN" sz="1800" dirty="0"/>
              <a:t>&lt;/td&gt;&lt;td&gt;&lt;a </a:t>
            </a:r>
            <a:r>
              <a:rPr lang="en-US" altLang="zh-CN" sz="1800" dirty="0" err="1"/>
              <a:t>href</a:t>
            </a:r>
            <a:r>
              <a:rPr lang="en-US" altLang="zh-CN" sz="1800" dirty="0"/>
              <a:t>="02.htm"&gt;</a:t>
            </a:r>
            <a:r>
              <a:rPr lang="zh-CN" altLang="zh-CN" sz="1800" dirty="0"/>
              <a:t>超级链接</a:t>
            </a:r>
            <a:r>
              <a:rPr lang="en-US" altLang="zh-CN" sz="1800" dirty="0"/>
              <a:t>&lt;/a&gt;&lt;/td&gt;</a:t>
            </a:r>
            <a:endParaRPr lang="zh-CN" altLang="zh-CN" sz="1800" dirty="0"/>
          </a:p>
          <a:p>
            <a:r>
              <a:rPr lang="en-US" altLang="zh-CN" sz="1800" dirty="0"/>
              <a:t>	  &lt;/</a:t>
            </a:r>
            <a:r>
              <a:rPr lang="en-US" altLang="zh-CN" sz="1800" dirty="0" err="1"/>
              <a:t>tr</a:t>
            </a:r>
            <a:r>
              <a:rPr lang="en-US" altLang="zh-CN" sz="1800" dirty="0"/>
              <a:t>&gt;	 </a:t>
            </a:r>
            <a:endParaRPr lang="en-US" altLang="zh-CN" sz="1800" dirty="0" smtClean="0"/>
          </a:p>
          <a:p>
            <a:r>
              <a:rPr lang="en-US" altLang="zh-CN" sz="1800" dirty="0" smtClean="0"/>
              <a:t>	 </a:t>
            </a:r>
            <a:r>
              <a:rPr lang="en-US" altLang="zh-CN" sz="1800" dirty="0"/>
              <a:t>&lt;</a:t>
            </a:r>
            <a:r>
              <a:rPr lang="en-US" altLang="zh-CN" sz="1800" dirty="0" err="1"/>
              <a:t>tr</a:t>
            </a:r>
            <a:r>
              <a:rPr lang="en-US" altLang="zh-CN" sz="1800" dirty="0"/>
              <a:t>&gt;</a:t>
            </a:r>
            <a:endParaRPr lang="zh-CN" altLang="zh-CN" sz="1800" dirty="0"/>
          </a:p>
          <a:p>
            <a:r>
              <a:rPr lang="en-US" altLang="zh-CN" sz="1800" dirty="0"/>
              <a:t>	    &lt;td&gt;</a:t>
            </a:r>
            <a:r>
              <a:rPr lang="zh-CN" altLang="zh-CN" sz="1800" dirty="0"/>
              <a:t>图片</a:t>
            </a:r>
            <a:r>
              <a:rPr lang="en-US" altLang="zh-CN" sz="1800" dirty="0"/>
              <a:t>&lt;/td&gt;</a:t>
            </a:r>
            <a:endParaRPr lang="zh-CN" altLang="zh-CN" sz="1800" dirty="0"/>
          </a:p>
          <a:p>
            <a:r>
              <a:rPr lang="en-US" altLang="zh-CN" sz="1800" dirty="0"/>
              <a:t>	    &lt;td&gt;&lt;</a:t>
            </a:r>
            <a:r>
              <a:rPr lang="en-US" altLang="zh-CN" sz="1800" dirty="0" err="1"/>
              <a:t>img</a:t>
            </a:r>
            <a:r>
              <a:rPr lang="en-US" altLang="zh-CN" sz="1800" dirty="0"/>
              <a:t> border="0" </a:t>
            </a:r>
            <a:r>
              <a:rPr lang="en-US" altLang="zh-CN" sz="1800" dirty="0" err="1"/>
              <a:t>src</a:t>
            </a:r>
            <a:r>
              <a:rPr lang="en-US" altLang="zh-CN" sz="1800" dirty="0"/>
              <a:t>="ding.jpg" width="84" height="84"&gt;&lt;/td&gt;</a:t>
            </a:r>
            <a:endParaRPr lang="zh-CN" altLang="zh-CN" sz="1800" dirty="0"/>
          </a:p>
          <a:p>
            <a:r>
              <a:rPr lang="en-US" altLang="zh-CN" sz="1800" dirty="0"/>
              <a:t>	  &lt;/</a:t>
            </a:r>
            <a:r>
              <a:rPr lang="en-US" altLang="zh-CN" sz="1800" dirty="0" err="1"/>
              <a:t>tr</a:t>
            </a:r>
            <a:r>
              <a:rPr lang="en-US" altLang="zh-CN" sz="1800" dirty="0"/>
              <a:t>&gt;</a:t>
            </a:r>
            <a:endParaRPr lang="zh-CN" altLang="zh-CN" sz="1800" dirty="0"/>
          </a:p>
          <a:p>
            <a:r>
              <a:rPr lang="en-US" altLang="zh-CN" sz="1800" dirty="0"/>
              <a:t>	&lt;/table&gt;</a:t>
            </a:r>
            <a:endParaRPr lang="zh-CN" altLang="zh-CN" sz="1800" dirty="0"/>
          </a:p>
          <a:p>
            <a:r>
              <a:rPr lang="en-US" altLang="zh-CN" sz="1800" dirty="0"/>
              <a:t>&lt;/body&gt;</a:t>
            </a:r>
            <a:endParaRPr lang="zh-CN" altLang="zh-CN" sz="1800" dirty="0"/>
          </a:p>
          <a:p>
            <a:r>
              <a:rPr lang="en-US" altLang="zh-CN" sz="1800" dirty="0"/>
              <a:t>&lt;/html&gt;</a:t>
            </a:r>
            <a:endParaRPr lang="zh-CN" altLang="zh-CN" sz="18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8394" y="3573016"/>
            <a:ext cx="3265192" cy="232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501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ffectLst/>
              </a:rPr>
              <a:t>网页</a:t>
            </a:r>
            <a:r>
              <a:rPr lang="zh-CN" altLang="zh-CN" dirty="0">
                <a:effectLst/>
              </a:rPr>
              <a:t>访问过程</a:t>
            </a:r>
            <a:endParaRPr lang="zh-CN" altLang="en-US" dirty="0"/>
          </a:p>
        </p:txBody>
      </p:sp>
      <p:sp>
        <p:nvSpPr>
          <p:cNvPr id="3" name="内容占位符 2"/>
          <p:cNvSpPr>
            <a:spLocks noGrp="1"/>
          </p:cNvSpPr>
          <p:nvPr>
            <p:ph idx="1"/>
          </p:nvPr>
        </p:nvSpPr>
        <p:spPr/>
        <p:txBody>
          <a:bodyPr/>
          <a:lstStyle/>
          <a:p>
            <a:endParaRPr lang="zh-CN" altLang="en-US"/>
          </a:p>
        </p:txBody>
      </p:sp>
      <p:pic>
        <p:nvPicPr>
          <p:cNvPr id="63490" name="图片 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379876"/>
            <a:ext cx="6643112" cy="141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887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6.9.2  URL</a:t>
            </a:r>
            <a:r>
              <a:rPr lang="zh-CN" altLang="zh-CN" dirty="0" smtClean="0">
                <a:effectLst/>
              </a:rPr>
              <a:t>地址</a:t>
            </a:r>
            <a:endParaRPr lang="zh-CN" altLang="en-US" dirty="0"/>
          </a:p>
        </p:txBody>
      </p:sp>
      <p:sp>
        <p:nvSpPr>
          <p:cNvPr id="3" name="内容占位符 2"/>
          <p:cNvSpPr>
            <a:spLocks noGrp="1"/>
          </p:cNvSpPr>
          <p:nvPr>
            <p:ph idx="1"/>
          </p:nvPr>
        </p:nvSpPr>
        <p:spPr/>
        <p:txBody>
          <a:bodyPr/>
          <a:lstStyle/>
          <a:p>
            <a:pPr marL="0" indent="0">
              <a:buNone/>
            </a:pPr>
            <a:r>
              <a:rPr lang="zh-CN" altLang="zh-CN" dirty="0"/>
              <a:t>全球统一资源定位（</a:t>
            </a:r>
            <a:r>
              <a:rPr lang="en-US" altLang="zh-CN" dirty="0"/>
              <a:t>Uniform Resource Locator</a:t>
            </a:r>
            <a:r>
              <a:rPr lang="zh-CN" altLang="zh-CN" dirty="0"/>
              <a:t>，</a:t>
            </a:r>
            <a:r>
              <a:rPr lang="en-US" altLang="zh-CN" dirty="0"/>
              <a:t>URL</a:t>
            </a:r>
            <a:r>
              <a:rPr lang="zh-CN" altLang="zh-CN" dirty="0"/>
              <a:t>）是</a:t>
            </a:r>
            <a:r>
              <a:rPr lang="en-US" altLang="zh-CN" dirty="0"/>
              <a:t>Internet</a:t>
            </a:r>
            <a:r>
              <a:rPr lang="zh-CN" altLang="zh-CN" dirty="0"/>
              <a:t>上所有资源统一且唯一的地址定位方法</a:t>
            </a:r>
            <a:r>
              <a:rPr lang="zh-CN" altLang="zh-CN" dirty="0" smtClean="0"/>
              <a:t>。</a:t>
            </a:r>
            <a:endParaRPr lang="en-US" altLang="zh-CN" dirty="0" smtClean="0"/>
          </a:p>
          <a:p>
            <a:pPr marL="0" indent="0">
              <a:buNone/>
            </a:pPr>
            <a:r>
              <a:rPr lang="zh-CN" altLang="zh-CN" dirty="0"/>
              <a:t>完整的</a:t>
            </a:r>
            <a:r>
              <a:rPr lang="en-US" altLang="zh-CN" dirty="0"/>
              <a:t>URL</a:t>
            </a:r>
            <a:r>
              <a:rPr lang="zh-CN" altLang="zh-CN" dirty="0"/>
              <a:t>地址由资源类型、存放资源的主机域名或</a:t>
            </a:r>
            <a:r>
              <a:rPr lang="en-US" altLang="zh-CN" dirty="0"/>
              <a:t>IP</a:t>
            </a:r>
            <a:r>
              <a:rPr lang="zh-CN" altLang="zh-CN" dirty="0"/>
              <a:t>地址和资源路径文件名三部分组成</a:t>
            </a:r>
            <a:endParaRPr lang="zh-CN" altLang="en-US" dirty="0"/>
          </a:p>
        </p:txBody>
      </p:sp>
      <p:pic>
        <p:nvPicPr>
          <p:cNvPr id="64514" name="图片 148" descr="说明: 9-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5085184"/>
            <a:ext cx="5473835" cy="118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1449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6.10  </a:t>
            </a:r>
            <a:r>
              <a:rPr lang="zh-CN" altLang="zh-CN" dirty="0" smtClean="0">
                <a:effectLst/>
              </a:rPr>
              <a:t>电子邮件</a:t>
            </a:r>
            <a:endParaRPr lang="zh-CN" altLang="en-US" dirty="0"/>
          </a:p>
        </p:txBody>
      </p:sp>
      <p:sp>
        <p:nvSpPr>
          <p:cNvPr id="3" name="内容占位符 2"/>
          <p:cNvSpPr>
            <a:spLocks noGrp="1"/>
          </p:cNvSpPr>
          <p:nvPr>
            <p:ph idx="1"/>
          </p:nvPr>
        </p:nvSpPr>
        <p:spPr/>
        <p:txBody>
          <a:bodyPr/>
          <a:lstStyle/>
          <a:p>
            <a:pPr marL="0" indent="0">
              <a:buNone/>
            </a:pPr>
            <a:r>
              <a:rPr lang="zh-CN" altLang="zh-CN" dirty="0"/>
              <a:t>电子邮件（</a:t>
            </a:r>
            <a:r>
              <a:rPr lang="en-US" altLang="zh-CN" dirty="0"/>
              <a:t>E-mail</a:t>
            </a:r>
            <a:r>
              <a:rPr lang="zh-CN" altLang="zh-CN" dirty="0"/>
              <a:t>）是一种快捷、简单、廉价的通信手段，它是使用最广泛的</a:t>
            </a:r>
            <a:r>
              <a:rPr lang="en-US" altLang="zh-CN" dirty="0"/>
              <a:t>Internet</a:t>
            </a:r>
            <a:r>
              <a:rPr lang="zh-CN" altLang="zh-CN" dirty="0"/>
              <a:t>基本服务之一</a:t>
            </a:r>
            <a:r>
              <a:rPr lang="zh-CN" altLang="zh-CN" dirty="0" smtClean="0"/>
              <a:t>。</a:t>
            </a:r>
            <a:endParaRPr lang="en-US" altLang="zh-CN" dirty="0" smtClean="0"/>
          </a:p>
          <a:p>
            <a:pPr marL="0" indent="0">
              <a:buNone/>
            </a:pPr>
            <a:r>
              <a:rPr lang="zh-CN" altLang="zh-CN" dirty="0"/>
              <a:t>电子邮件的地址格式为</a:t>
            </a:r>
            <a:r>
              <a:rPr lang="zh-CN" altLang="zh-CN" dirty="0" smtClean="0"/>
              <a:t>：</a:t>
            </a:r>
            <a:endParaRPr lang="en-US" altLang="zh-CN" dirty="0" smtClean="0"/>
          </a:p>
          <a:p>
            <a:pPr marL="0" indent="0">
              <a:buNone/>
            </a:pPr>
            <a:r>
              <a:rPr lang="en-US" altLang="zh-CN" dirty="0"/>
              <a:t>	</a:t>
            </a:r>
            <a:r>
              <a:rPr lang="en-US" altLang="zh-CN" dirty="0" smtClean="0"/>
              <a:t>	</a:t>
            </a:r>
            <a:r>
              <a:rPr lang="zh-CN" altLang="zh-CN" dirty="0" smtClean="0"/>
              <a:t>用户名</a:t>
            </a:r>
            <a:r>
              <a:rPr lang="en-US" altLang="zh-CN" dirty="0"/>
              <a:t>@</a:t>
            </a:r>
            <a:r>
              <a:rPr lang="zh-CN" altLang="zh-CN" dirty="0"/>
              <a:t>邮件服务器</a:t>
            </a:r>
            <a:r>
              <a:rPr lang="zh-CN" altLang="zh-CN" dirty="0" smtClean="0"/>
              <a:t>域名</a:t>
            </a:r>
            <a:endParaRPr lang="en-US" altLang="zh-CN" dirty="0" smtClean="0"/>
          </a:p>
          <a:p>
            <a:pPr marL="0" indent="0">
              <a:buNone/>
            </a:pPr>
            <a:r>
              <a:rPr lang="zh-CN" altLang="zh-CN" dirty="0"/>
              <a:t>使用电子信箱时还需要拥有</a:t>
            </a:r>
            <a:r>
              <a:rPr lang="zh-CN" altLang="zh-CN" dirty="0" smtClean="0"/>
              <a:t>密码</a:t>
            </a:r>
            <a:endParaRPr lang="en-US" altLang="zh-CN" dirty="0" smtClean="0"/>
          </a:p>
          <a:p>
            <a:pPr marL="0" indent="0">
              <a:buNone/>
            </a:pPr>
            <a:r>
              <a:rPr lang="en-US" altLang="zh-CN" dirty="0" smtClean="0">
                <a:hlinkClick r:id="rId2"/>
              </a:rPr>
              <a:t>naj@tust.edu.cn</a:t>
            </a:r>
            <a:endParaRPr lang="en-US" altLang="zh-CN" dirty="0"/>
          </a:p>
          <a:p>
            <a:pPr marL="0" indent="0">
              <a:buNone/>
            </a:pPr>
            <a:r>
              <a:rPr lang="en-US" altLang="zh-CN" dirty="0" smtClean="0"/>
              <a:t>ccbs2011@sina.com</a:t>
            </a:r>
            <a:r>
              <a:rPr lang="zh-CN" altLang="zh-CN" dirty="0"/>
              <a:t>。</a:t>
            </a:r>
            <a:endParaRPr lang="zh-CN" altLang="en-US" dirty="0"/>
          </a:p>
        </p:txBody>
      </p:sp>
    </p:spTree>
    <p:extLst>
      <p:ext uri="{BB962C8B-B14F-4D97-AF65-F5344CB8AC3E}">
        <p14:creationId xmlns:p14="http://schemas.microsoft.com/office/powerpoint/2010/main" val="36166800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电子邮件</a:t>
            </a:r>
            <a:endParaRPr lang="zh-CN" altLang="en-US" dirty="0"/>
          </a:p>
        </p:txBody>
      </p:sp>
      <p:sp>
        <p:nvSpPr>
          <p:cNvPr id="3" name="内容占位符 2"/>
          <p:cNvSpPr>
            <a:spLocks noGrp="1"/>
          </p:cNvSpPr>
          <p:nvPr>
            <p:ph idx="1"/>
          </p:nvPr>
        </p:nvSpPr>
        <p:spPr/>
        <p:txBody>
          <a:bodyPr/>
          <a:lstStyle/>
          <a:p>
            <a:pPr marL="0" indent="0">
              <a:buNone/>
            </a:pPr>
            <a:r>
              <a:rPr lang="zh-CN" altLang="zh-CN" dirty="0"/>
              <a:t>电子邮件的</a:t>
            </a:r>
            <a:r>
              <a:rPr lang="zh-CN" altLang="zh-CN" dirty="0" smtClean="0"/>
              <a:t>工作过程</a:t>
            </a:r>
            <a:r>
              <a:rPr lang="zh-CN" altLang="en-US" dirty="0" smtClean="0"/>
              <a:t>：</a:t>
            </a:r>
            <a:endParaRPr lang="en-US" altLang="zh-CN" dirty="0" smtClean="0"/>
          </a:p>
          <a:p>
            <a:pPr marL="0" indent="0">
              <a:buNone/>
            </a:pPr>
            <a:endParaRPr lang="zh-CN" altLang="zh-CN" dirty="0"/>
          </a:p>
          <a:p>
            <a:pPr marL="0" indent="0">
              <a:buNone/>
            </a:pPr>
            <a:endParaRPr lang="zh-CN" altLang="en-US" dirty="0"/>
          </a:p>
        </p:txBody>
      </p:sp>
      <p:pic>
        <p:nvPicPr>
          <p:cNvPr id="65538" name="图片 68" descr="说明: 4-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3" y="3789040"/>
            <a:ext cx="7014627" cy="235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9267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6.11  FTP</a:t>
            </a:r>
            <a:r>
              <a:rPr lang="zh-CN" altLang="zh-CN" dirty="0">
                <a:effectLst/>
              </a:rPr>
              <a:t>与文件的上传和</a:t>
            </a:r>
            <a:r>
              <a:rPr lang="zh-CN" altLang="zh-CN" dirty="0" smtClean="0">
                <a:effectLst/>
              </a:rPr>
              <a:t>下载</a:t>
            </a:r>
            <a:endParaRPr lang="zh-CN" altLang="en-US" dirty="0"/>
          </a:p>
        </p:txBody>
      </p:sp>
      <p:sp>
        <p:nvSpPr>
          <p:cNvPr id="3" name="内容占位符 2"/>
          <p:cNvSpPr>
            <a:spLocks noGrp="1"/>
          </p:cNvSpPr>
          <p:nvPr>
            <p:ph idx="1"/>
          </p:nvPr>
        </p:nvSpPr>
        <p:spPr/>
        <p:txBody>
          <a:bodyPr/>
          <a:lstStyle/>
          <a:p>
            <a:pPr marL="0" indent="0">
              <a:buNone/>
            </a:pPr>
            <a:r>
              <a:rPr lang="zh-CN" altLang="zh-CN" dirty="0"/>
              <a:t>文件传输协议（</a:t>
            </a:r>
            <a:r>
              <a:rPr lang="en-US" altLang="zh-CN" dirty="0"/>
              <a:t>File Transfer Protocol</a:t>
            </a:r>
            <a:r>
              <a:rPr lang="zh-CN" altLang="zh-CN" dirty="0"/>
              <a:t>，</a:t>
            </a:r>
            <a:r>
              <a:rPr lang="en-US" altLang="zh-CN" dirty="0"/>
              <a:t>FTP</a:t>
            </a:r>
            <a:r>
              <a:rPr lang="zh-CN" altLang="zh-CN" dirty="0"/>
              <a:t>）用于在</a:t>
            </a:r>
            <a:r>
              <a:rPr lang="en-US" altLang="zh-CN" dirty="0"/>
              <a:t>Internet</a:t>
            </a:r>
            <a:r>
              <a:rPr lang="zh-CN" altLang="zh-CN" dirty="0"/>
              <a:t>中进行文件传输。</a:t>
            </a:r>
            <a:r>
              <a:rPr lang="en-US" altLang="zh-CN" dirty="0"/>
              <a:t>FTP</a:t>
            </a:r>
            <a:r>
              <a:rPr lang="zh-CN" altLang="zh-CN" dirty="0"/>
              <a:t>服务器提供文件上传和下载服务</a:t>
            </a:r>
            <a:r>
              <a:rPr lang="zh-CN" altLang="zh-CN" dirty="0" smtClean="0"/>
              <a:t>。</a:t>
            </a:r>
            <a:endParaRPr lang="en-US" altLang="zh-CN" dirty="0" smtClean="0"/>
          </a:p>
          <a:p>
            <a:pPr marL="0" indent="0">
              <a:buNone/>
            </a:pPr>
            <a:endParaRPr lang="zh-CN" altLang="en-US" dirty="0"/>
          </a:p>
        </p:txBody>
      </p:sp>
    </p:spTree>
    <p:extLst>
      <p:ext uri="{BB962C8B-B14F-4D97-AF65-F5344CB8AC3E}">
        <p14:creationId xmlns:p14="http://schemas.microsoft.com/office/powerpoint/2010/main" val="1768547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FTP</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a:t>
            </a:r>
            <a:r>
              <a:rPr lang="en-US" altLang="zh-CN" dirty="0"/>
              <a:t>FTP</a:t>
            </a:r>
            <a:r>
              <a:rPr lang="zh-CN" altLang="zh-CN" dirty="0"/>
              <a:t>的</a:t>
            </a:r>
            <a:r>
              <a:rPr lang="zh-CN" altLang="zh-CN" dirty="0" smtClean="0"/>
              <a:t>工作过程</a:t>
            </a:r>
            <a:endParaRPr lang="en-US" altLang="zh-CN" dirty="0" smtClean="0"/>
          </a:p>
          <a:p>
            <a:pPr marL="0" indent="0">
              <a:buNone/>
            </a:pPr>
            <a:r>
              <a:rPr lang="zh-CN" altLang="zh-CN" dirty="0"/>
              <a:t>（</a:t>
            </a:r>
            <a:r>
              <a:rPr lang="en-US" altLang="zh-CN" dirty="0"/>
              <a:t>1</a:t>
            </a:r>
            <a:r>
              <a:rPr lang="zh-CN" altLang="zh-CN" dirty="0" smtClean="0"/>
              <a:t>）启动</a:t>
            </a:r>
            <a:r>
              <a:rPr lang="zh-CN" altLang="zh-CN" dirty="0"/>
              <a:t>客户端与</a:t>
            </a:r>
            <a:r>
              <a:rPr lang="en-US" altLang="zh-CN" dirty="0"/>
              <a:t>FTP</a:t>
            </a:r>
            <a:r>
              <a:rPr lang="zh-CN" altLang="zh-CN" dirty="0" smtClean="0"/>
              <a:t>服务器会话</a:t>
            </a:r>
            <a:r>
              <a:rPr lang="zh-CN" altLang="en-US" dirty="0" smtClean="0"/>
              <a:t>，</a:t>
            </a:r>
            <a:r>
              <a:rPr lang="zh-CN" altLang="zh-CN" dirty="0"/>
              <a:t>建立</a:t>
            </a:r>
            <a:r>
              <a:rPr lang="zh-CN" altLang="zh-CN" dirty="0" smtClean="0"/>
              <a:t>客控制连接</a:t>
            </a:r>
            <a:endParaRPr lang="en-US" altLang="zh-CN" dirty="0" smtClean="0"/>
          </a:p>
          <a:p>
            <a:pPr marL="0" indent="0">
              <a:buNone/>
            </a:pPr>
            <a:r>
              <a:rPr lang="zh-CN" altLang="zh-CN" dirty="0"/>
              <a:t>（</a:t>
            </a:r>
            <a:r>
              <a:rPr lang="en-US" altLang="zh-CN" dirty="0"/>
              <a:t>2</a:t>
            </a:r>
            <a:r>
              <a:rPr lang="zh-CN" altLang="zh-CN" dirty="0"/>
              <a:t>）客户端通过控制</a:t>
            </a:r>
            <a:r>
              <a:rPr lang="zh-CN" altLang="zh-CN" dirty="0" smtClean="0"/>
              <a:t>连接</a:t>
            </a:r>
            <a:r>
              <a:rPr lang="zh-CN" altLang="en-US" dirty="0" smtClean="0"/>
              <a:t>发送命令。</a:t>
            </a:r>
            <a:endParaRPr lang="en-US" altLang="zh-CN" dirty="0" smtClean="0"/>
          </a:p>
          <a:p>
            <a:pPr marL="0" indent="0">
              <a:buNone/>
            </a:pPr>
            <a:r>
              <a:rPr lang="zh-CN" altLang="en-US" dirty="0" smtClean="0"/>
              <a:t>（</a:t>
            </a:r>
            <a:r>
              <a:rPr lang="en-US" altLang="zh-CN" dirty="0" smtClean="0"/>
              <a:t>3</a:t>
            </a:r>
            <a:r>
              <a:rPr lang="zh-CN" altLang="en-US" dirty="0" smtClean="0"/>
              <a:t>）</a:t>
            </a:r>
            <a:r>
              <a:rPr lang="zh-CN" altLang="zh-CN" dirty="0"/>
              <a:t> </a:t>
            </a:r>
            <a:r>
              <a:rPr lang="zh-CN" altLang="zh-CN" dirty="0" smtClean="0"/>
              <a:t>建立</a:t>
            </a:r>
            <a:r>
              <a:rPr lang="zh-CN" altLang="zh-CN" dirty="0"/>
              <a:t>数据</a:t>
            </a:r>
            <a:r>
              <a:rPr lang="zh-CN" altLang="zh-CN" dirty="0" smtClean="0"/>
              <a:t>连接，传送</a:t>
            </a:r>
            <a:r>
              <a:rPr lang="zh-CN" altLang="zh-CN" dirty="0"/>
              <a:t>数据文件，文件传送完毕时关闭数据连接。</a:t>
            </a:r>
          </a:p>
          <a:p>
            <a:pPr marL="0" indent="0">
              <a:buNone/>
            </a:pPr>
            <a:endParaRPr lang="zh-CN" altLang="zh-CN" dirty="0"/>
          </a:p>
          <a:p>
            <a:pPr marL="0" indent="0">
              <a:buNone/>
            </a:pPr>
            <a:endParaRPr lang="zh-CN" altLang="en-US" dirty="0"/>
          </a:p>
        </p:txBody>
      </p:sp>
      <p:pic>
        <p:nvPicPr>
          <p:cNvPr id="66562" name="图片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860" y="4469748"/>
            <a:ext cx="5713412" cy="198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72796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FTP</a:t>
            </a:r>
            <a:endParaRPr lang="zh-CN" altLang="en-US" dirty="0"/>
          </a:p>
        </p:txBody>
      </p:sp>
      <p:sp>
        <p:nvSpPr>
          <p:cNvPr id="3" name="内容占位符 2"/>
          <p:cNvSpPr>
            <a:spLocks noGrp="1"/>
          </p:cNvSpPr>
          <p:nvPr>
            <p:ph idx="1"/>
          </p:nvPr>
        </p:nvSpPr>
        <p:spPr/>
        <p:txBody>
          <a:bodyPr/>
          <a:lstStyle/>
          <a:p>
            <a:pPr marL="0" indent="0">
              <a:buNone/>
            </a:pPr>
            <a:r>
              <a:rPr lang="en-US" altLang="zh-CN" dirty="0"/>
              <a:t>2</a:t>
            </a:r>
            <a:r>
              <a:rPr lang="zh-CN" altLang="zh-CN" dirty="0"/>
              <a:t>．</a:t>
            </a:r>
            <a:r>
              <a:rPr lang="en-US" altLang="zh-CN" dirty="0"/>
              <a:t>FTP</a:t>
            </a:r>
            <a:r>
              <a:rPr lang="zh-CN" altLang="zh-CN" dirty="0"/>
              <a:t>客户端软件</a:t>
            </a:r>
          </a:p>
          <a:p>
            <a:endParaRPr lang="zh-CN" altLang="en-US" dirty="0"/>
          </a:p>
        </p:txBody>
      </p:sp>
      <p:pic>
        <p:nvPicPr>
          <p:cNvPr id="67586" name="图片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044971"/>
            <a:ext cx="5472608" cy="325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21854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6.12  </a:t>
            </a:r>
            <a:r>
              <a:rPr lang="zh-CN" altLang="zh-CN" dirty="0">
                <a:effectLst/>
              </a:rPr>
              <a:t>远程登录与远程桌面</a:t>
            </a:r>
            <a:endParaRPr lang="zh-CN" altLang="en-US" dirty="0"/>
          </a:p>
        </p:txBody>
      </p:sp>
      <p:sp>
        <p:nvSpPr>
          <p:cNvPr id="3" name="内容占位符 2"/>
          <p:cNvSpPr>
            <a:spLocks noGrp="1"/>
          </p:cNvSpPr>
          <p:nvPr>
            <p:ph idx="1"/>
          </p:nvPr>
        </p:nvSpPr>
        <p:spPr/>
        <p:txBody>
          <a:bodyPr/>
          <a:lstStyle/>
          <a:p>
            <a:pPr marL="0" indent="0">
              <a:buNone/>
            </a:pPr>
            <a:r>
              <a:rPr lang="zh-CN" altLang="zh-CN" dirty="0"/>
              <a:t>远程登录（</a:t>
            </a:r>
            <a:r>
              <a:rPr lang="en-US" altLang="zh-CN" dirty="0"/>
              <a:t>Telnet</a:t>
            </a:r>
            <a:r>
              <a:rPr lang="zh-CN" altLang="zh-CN" dirty="0"/>
              <a:t>）和远程桌面是指客户端计算机登录到远程服务器，成为服务器的远程终端，经常用于管理远程服务器。</a:t>
            </a:r>
          </a:p>
          <a:p>
            <a:pPr marL="0" indent="0">
              <a:buNone/>
            </a:pPr>
            <a:endParaRPr lang="zh-CN" altLang="en-US" dirty="0"/>
          </a:p>
        </p:txBody>
      </p:sp>
    </p:spTree>
    <p:extLst>
      <p:ext uri="{BB962C8B-B14F-4D97-AF65-F5344CB8AC3E}">
        <p14:creationId xmlns:p14="http://schemas.microsoft.com/office/powerpoint/2010/main" val="3014864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Telnet</a:t>
            </a:r>
            <a:endParaRPr lang="zh-CN" altLang="en-US" dirty="0"/>
          </a:p>
        </p:txBody>
      </p:sp>
      <p:sp>
        <p:nvSpPr>
          <p:cNvPr id="3" name="内容占位符 2"/>
          <p:cNvSpPr>
            <a:spLocks noGrp="1"/>
          </p:cNvSpPr>
          <p:nvPr>
            <p:ph idx="1"/>
          </p:nvPr>
        </p:nvSpPr>
        <p:spPr/>
        <p:txBody>
          <a:bodyPr/>
          <a:lstStyle/>
          <a:p>
            <a:pPr marL="0" indent="0">
              <a:buNone/>
            </a:pPr>
            <a:r>
              <a:rPr lang="zh-CN" altLang="zh-CN" dirty="0"/>
              <a:t>用户在</a:t>
            </a:r>
            <a:r>
              <a:rPr lang="en-US" altLang="zh-CN" dirty="0"/>
              <a:t>Windows</a:t>
            </a:r>
            <a:r>
              <a:rPr lang="zh-CN" altLang="zh-CN" dirty="0"/>
              <a:t>的</a:t>
            </a:r>
            <a:r>
              <a:rPr lang="en-US" altLang="zh-CN" dirty="0"/>
              <a:t>MS-DOS</a:t>
            </a:r>
            <a:r>
              <a:rPr lang="zh-CN" altLang="zh-CN" dirty="0"/>
              <a:t>方式下通过</a:t>
            </a:r>
            <a:r>
              <a:rPr lang="en-US" altLang="zh-CN" dirty="0"/>
              <a:t>Telnet</a:t>
            </a:r>
            <a:r>
              <a:rPr lang="zh-CN" altLang="zh-CN" dirty="0"/>
              <a:t>命令建立与远程</a:t>
            </a:r>
            <a:r>
              <a:rPr lang="en-US" altLang="zh-CN" dirty="0"/>
              <a:t>Telnet</a:t>
            </a:r>
            <a:r>
              <a:rPr lang="zh-CN" altLang="zh-CN" dirty="0"/>
              <a:t>服务器的连接，登录到远程主机</a:t>
            </a:r>
            <a:r>
              <a:rPr lang="zh-CN" altLang="zh-CN" dirty="0" smtClean="0"/>
              <a:t>；</a:t>
            </a:r>
            <a:endParaRPr lang="en-US" altLang="zh-CN" dirty="0" smtClean="0"/>
          </a:p>
          <a:p>
            <a:pPr marL="0" indent="0">
              <a:buNone/>
            </a:pPr>
            <a:r>
              <a:rPr lang="zh-CN" altLang="zh-CN" dirty="0" smtClean="0"/>
              <a:t>本</a:t>
            </a:r>
            <a:r>
              <a:rPr lang="zh-CN" altLang="zh-CN" dirty="0"/>
              <a:t>机操作或者发出的命令，将在远程服务器上执行。</a:t>
            </a:r>
            <a:r>
              <a:rPr lang="en-US" altLang="zh-CN" dirty="0"/>
              <a:t>Telnet</a:t>
            </a:r>
            <a:r>
              <a:rPr lang="zh-CN" altLang="zh-CN" dirty="0"/>
              <a:t>是一种</a:t>
            </a:r>
            <a:r>
              <a:rPr lang="en-US" altLang="zh-CN" dirty="0"/>
              <a:t>TCP/IP</a:t>
            </a:r>
            <a:r>
              <a:rPr lang="zh-CN" altLang="zh-CN" dirty="0"/>
              <a:t>的应用层协议，默认端口号为</a:t>
            </a:r>
            <a:r>
              <a:rPr lang="en-US" altLang="zh-CN" dirty="0"/>
              <a:t>23</a:t>
            </a:r>
            <a:r>
              <a:rPr lang="zh-CN" altLang="zh-CN" dirty="0" smtClean="0"/>
              <a:t>。</a:t>
            </a:r>
            <a:endParaRPr lang="en-US" altLang="zh-CN" dirty="0" smtClean="0"/>
          </a:p>
          <a:p>
            <a:pPr marL="0" indent="0">
              <a:buNone/>
            </a:pPr>
            <a:endParaRPr lang="zh-CN" altLang="zh-CN" dirty="0" smtClean="0"/>
          </a:p>
          <a:p>
            <a:pPr marL="0" indent="0">
              <a:buNone/>
            </a:pPr>
            <a:endParaRPr lang="zh-CN" altLang="en-US" dirty="0"/>
          </a:p>
        </p:txBody>
      </p:sp>
    </p:spTree>
    <p:extLst>
      <p:ext uri="{BB962C8B-B14F-4D97-AF65-F5344CB8AC3E}">
        <p14:creationId xmlns:p14="http://schemas.microsoft.com/office/powerpoint/2010/main" val="717211009"/>
      </p:ext>
    </p:extLst>
  </p:cSld>
  <p:clrMapOvr>
    <a:masterClrMapping/>
  </p:clrMapOvr>
</p:sld>
</file>

<file path=ppt/theme/theme1.xml><?xml version="1.0" encoding="utf-8"?>
<a:theme xmlns:a="http://schemas.openxmlformats.org/drawingml/2006/main" name="宁爱军大学计算机基础">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华文新魏"/>
        <a:ea typeface="华文新魏"/>
        <a:cs typeface=""/>
      </a:majorFont>
      <a:minorFont>
        <a:latin typeface="Arial Narrow"/>
        <a:ea typeface="华文新魏"/>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宁爱军大学计算机基础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宁爱军大学计算机基础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宁爱军大学计算机基础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宁爱军大学计算机基础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宁爱军大学计算机基础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宁爱军大学计算机基础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宁爱军大学计算机基础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宁爱军大学计算机基础</Template>
  <TotalTime>991</TotalTime>
  <Pages>0</Pages>
  <Words>5577</Words>
  <Characters>0</Characters>
  <Application>Microsoft Office PowerPoint</Application>
  <DocSecurity>0</DocSecurity>
  <PresentationFormat>全屏显示(4:3)</PresentationFormat>
  <Lines>0</Lines>
  <Paragraphs>465</Paragraphs>
  <Slides>119</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119</vt:i4>
      </vt:variant>
    </vt:vector>
  </HeadingPairs>
  <TitlesOfParts>
    <vt:vector size="122" baseType="lpstr">
      <vt:lpstr>宁爱军大学计算机基础</vt:lpstr>
      <vt:lpstr>Photoshop.Image.6</vt:lpstr>
      <vt:lpstr>Visio.Drawing.11</vt:lpstr>
      <vt:lpstr>6 计算机网络的基本思维 </vt:lpstr>
      <vt:lpstr>目  录</vt:lpstr>
      <vt:lpstr>6.1  网络概述</vt:lpstr>
      <vt:lpstr>PowerPoint 演示文稿</vt:lpstr>
      <vt:lpstr>3．网络的发展历史</vt:lpstr>
      <vt:lpstr>PowerPoint 演示文稿</vt:lpstr>
      <vt:lpstr>6.2  网络分类</vt:lpstr>
      <vt:lpstr>从网络地理范围划分</vt:lpstr>
      <vt:lpstr>从网络地理范围划分</vt:lpstr>
      <vt:lpstr>从网络地理范围划分</vt:lpstr>
      <vt:lpstr>6.2.2  从网络使用范围分类</vt:lpstr>
      <vt:lpstr>从网络使用范围分类</vt:lpstr>
      <vt:lpstr>从网络使用范围分类</vt:lpstr>
      <vt:lpstr>6.2.3  从网络拓扑结构划分</vt:lpstr>
      <vt:lpstr>网络拓扑结构</vt:lpstr>
      <vt:lpstr>网络拓扑结构</vt:lpstr>
      <vt:lpstr>网络拓扑结构</vt:lpstr>
      <vt:lpstr>网络拓扑结构</vt:lpstr>
      <vt:lpstr>网络拓扑结构</vt:lpstr>
      <vt:lpstr>网络拓扑结构</vt:lpstr>
      <vt:lpstr>网络拓扑结构</vt:lpstr>
      <vt:lpstr>6.3  数据通信技术</vt:lpstr>
      <vt:lpstr>数据通信</vt:lpstr>
      <vt:lpstr>数据通信</vt:lpstr>
      <vt:lpstr>2．数据编码</vt:lpstr>
      <vt:lpstr>数据编码</vt:lpstr>
      <vt:lpstr>数据编码</vt:lpstr>
      <vt:lpstr>3．差错控制</vt:lpstr>
      <vt:lpstr>差错控制</vt:lpstr>
      <vt:lpstr>差错控制</vt:lpstr>
      <vt:lpstr>6.4  网络协议、体系结构和操作系统</vt:lpstr>
      <vt:lpstr>6.4.2  网络体系结构</vt:lpstr>
      <vt:lpstr>网络体系结构</vt:lpstr>
      <vt:lpstr>网络体系结构</vt:lpstr>
      <vt:lpstr>6.4.3  网络操作系统</vt:lpstr>
      <vt:lpstr>6.5  网络硬件设备</vt:lpstr>
      <vt:lpstr>6.5.1  网络主体设备</vt:lpstr>
      <vt:lpstr>6.5.2  网络传输介质</vt:lpstr>
      <vt:lpstr>1．传输速率</vt:lpstr>
      <vt:lpstr>电磁光谱图</vt:lpstr>
      <vt:lpstr>传输速率</vt:lpstr>
      <vt:lpstr>2．有线传输介质</vt:lpstr>
      <vt:lpstr>双绞线</vt:lpstr>
      <vt:lpstr>同轴电缆</vt:lpstr>
      <vt:lpstr>同轴电缆</vt:lpstr>
      <vt:lpstr>PowerPoint 演示文稿</vt:lpstr>
      <vt:lpstr>3．无线传输介质</vt:lpstr>
      <vt:lpstr>（1）无线电波</vt:lpstr>
      <vt:lpstr>无线电波</vt:lpstr>
      <vt:lpstr>无线电波</vt:lpstr>
      <vt:lpstr>无线电波</vt:lpstr>
      <vt:lpstr>（2）红外线通信</vt:lpstr>
      <vt:lpstr>（3）激光通信</vt:lpstr>
      <vt:lpstr>激光通信</vt:lpstr>
      <vt:lpstr>6.5.3  网络连接设备</vt:lpstr>
      <vt:lpstr>网络适配器</vt:lpstr>
      <vt:lpstr>2．交换机</vt:lpstr>
      <vt:lpstr>交换机</vt:lpstr>
      <vt:lpstr>5．路由器</vt:lpstr>
      <vt:lpstr>6.6  Internet概述</vt:lpstr>
      <vt:lpstr>客户机/服务器工作模式</vt:lpstr>
      <vt:lpstr>客户机/服务器工作模式</vt:lpstr>
      <vt:lpstr>6.7  IP地址、端口号与域名</vt:lpstr>
      <vt:lpstr>IP地址的分层结构</vt:lpstr>
      <vt:lpstr>IP地址</vt:lpstr>
      <vt:lpstr>4．特殊IP地址</vt:lpstr>
      <vt:lpstr>IP地址</vt:lpstr>
      <vt:lpstr>5．Ping命令</vt:lpstr>
      <vt:lpstr>Ping命令</vt:lpstr>
      <vt:lpstr>6.7.2  IPv6</vt:lpstr>
      <vt:lpstr>6.7.3  端口号</vt:lpstr>
      <vt:lpstr>端口号</vt:lpstr>
      <vt:lpstr>端口号</vt:lpstr>
      <vt:lpstr>6.7.4  DNS域名</vt:lpstr>
      <vt:lpstr>2．域名的解析</vt:lpstr>
      <vt:lpstr>域名</vt:lpstr>
      <vt:lpstr>6.7.5  网络查错</vt:lpstr>
      <vt:lpstr>网络查错</vt:lpstr>
      <vt:lpstr>网络查错</vt:lpstr>
      <vt:lpstr>6.8  局域网接入Internet</vt:lpstr>
      <vt:lpstr>选购硬件设备</vt:lpstr>
      <vt:lpstr>无线路由器的设置</vt:lpstr>
      <vt:lpstr>无线路由器的设置</vt:lpstr>
      <vt:lpstr>无线路由器的设置</vt:lpstr>
      <vt:lpstr>无线路由器的设置</vt:lpstr>
      <vt:lpstr>6.9  WWW服务</vt:lpstr>
      <vt:lpstr>WWW服务</vt:lpstr>
      <vt:lpstr>HTML</vt:lpstr>
      <vt:lpstr>HTML</vt:lpstr>
      <vt:lpstr>HTML</vt:lpstr>
      <vt:lpstr>网页访问过程</vt:lpstr>
      <vt:lpstr>6.9.2  URL地址</vt:lpstr>
      <vt:lpstr>6.10  电子邮件</vt:lpstr>
      <vt:lpstr>电子邮件</vt:lpstr>
      <vt:lpstr>6.11  FTP与文件的上传和下载</vt:lpstr>
      <vt:lpstr>FTP</vt:lpstr>
      <vt:lpstr>FTP</vt:lpstr>
      <vt:lpstr>6.12  远程登录与远程桌面</vt:lpstr>
      <vt:lpstr>Telnet</vt:lpstr>
      <vt:lpstr>Telnet</vt:lpstr>
      <vt:lpstr>Windows远程桌面</vt:lpstr>
      <vt:lpstr>Windows远程桌面</vt:lpstr>
      <vt:lpstr>Windows远程桌面</vt:lpstr>
      <vt:lpstr>6.13  信息检索</vt:lpstr>
      <vt:lpstr>6.13.1  光盘数据库检索系统</vt:lpstr>
      <vt:lpstr>光盘数据库检索系统</vt:lpstr>
      <vt:lpstr>6.13.2  联机信息检索系统</vt:lpstr>
      <vt:lpstr>6.13.3  网络信息检索</vt:lpstr>
      <vt:lpstr>高级搜索</vt:lpstr>
      <vt:lpstr>PowerPoint 演示文稿</vt:lpstr>
      <vt:lpstr>6.14  云计算与物联网</vt:lpstr>
      <vt:lpstr>云计算</vt:lpstr>
      <vt:lpstr>6.14.2  物联网</vt:lpstr>
      <vt:lpstr>物联网</vt:lpstr>
      <vt:lpstr>6.15  互联网+创新创业</vt:lpstr>
      <vt:lpstr>PowerPoint 演示文稿</vt:lpstr>
      <vt:lpstr>PowerPoint 演示文稿</vt:lpstr>
      <vt:lpstr>PowerPoint 演示文稿</vt:lpstr>
      <vt:lpstr>学习要求</vt:lpstr>
    </vt:vector>
  </TitlesOfParts>
  <Manager/>
  <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 网络技术基础</dc:title>
  <dc:subject/>
  <dc:creator>番茄花园</dc:creator>
  <cp:keywords/>
  <dc:description/>
  <cp:lastModifiedBy>雨林木风</cp:lastModifiedBy>
  <cp:revision>909</cp:revision>
  <cp:lastPrinted>1999-06-03T07:41:47Z</cp:lastPrinted>
  <dcterms:created xsi:type="dcterms:W3CDTF">2009-08-24T06:32:15Z</dcterms:created>
  <dcterms:modified xsi:type="dcterms:W3CDTF">2018-09-13T20:17:35Z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